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6" r:id="rId5"/>
    <p:sldId id="271" r:id="rId6"/>
    <p:sldId id="268" r:id="rId7"/>
    <p:sldId id="272" r:id="rId8"/>
    <p:sldId id="269" r:id="rId9"/>
    <p:sldId id="274" r:id="rId10"/>
    <p:sldId id="273" r:id="rId11"/>
    <p:sldId id="270" r:id="rId12"/>
    <p:sldId id="267" r:id="rId13"/>
    <p:sldId id="264" r:id="rId14"/>
    <p:sldId id="275" r:id="rId15"/>
    <p:sldId id="263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3A12"/>
    <a:srgbClr val="AA00CC"/>
    <a:srgbClr val="840093"/>
    <a:srgbClr val="2B8212"/>
    <a:srgbClr val="1F8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7" autoAdjust="0"/>
    <p:restoredTop sz="86466" autoAdjust="0"/>
  </p:normalViewPr>
  <p:slideViewPr>
    <p:cSldViewPr snapToGrid="0" snapToObjects="1">
      <p:cViewPr>
        <p:scale>
          <a:sx n="75" d="100"/>
          <a:sy n="75" d="100"/>
        </p:scale>
        <p:origin x="-15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17.xml"/><Relationship Id="rId12" Type="http://schemas.openxmlformats.org/officeDocument/2006/relationships/slide" Target="slides/slide18.xml"/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4.xml"/><Relationship Id="rId4" Type="http://schemas.openxmlformats.org/officeDocument/2006/relationships/slide" Target="slides/slide5.xml"/><Relationship Id="rId5" Type="http://schemas.openxmlformats.org/officeDocument/2006/relationships/slide" Target="slides/slide7.xml"/><Relationship Id="rId6" Type="http://schemas.openxmlformats.org/officeDocument/2006/relationships/slide" Target="slides/slide9.xml"/><Relationship Id="rId7" Type="http://schemas.openxmlformats.org/officeDocument/2006/relationships/slide" Target="slides/slide10.xml"/><Relationship Id="rId8" Type="http://schemas.openxmlformats.org/officeDocument/2006/relationships/slide" Target="slides/slide11.xml"/><Relationship Id="rId9" Type="http://schemas.openxmlformats.org/officeDocument/2006/relationships/slide" Target="slides/slide12.xml"/><Relationship Id="rId10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43EDC-3B25-1B4B-BFAE-432A6F6664C5}" type="datetimeFigureOut">
              <a:rPr lang="pl-PL" smtClean="0"/>
              <a:t>13.05.2013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D804C-3B9D-894D-94F7-ECA5446C450F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98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45257-BE95-3842-B659-3F45D9B2959D}" type="datetimeFigureOut">
              <a:rPr lang="pl-PL" smtClean="0"/>
              <a:t>13.05.2013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F8B1-0B3C-8248-8C56-4A9F671D270A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8295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F8B1-0B3C-8248-8C56-4A9F671D270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04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98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69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62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76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23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9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15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17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20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88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29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7C54-E0F8-9749-83AF-384A546A74B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07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yahoo.com/performance/rules.html" TargetMode="External"/><Relationship Id="rId4" Type="http://schemas.openxmlformats.org/officeDocument/2006/relationships/hyperlink" Target="http://developer.android.com/guide/practices/ui_guidelines/index.html" TargetMode="External"/><Relationship Id="rId5" Type="http://schemas.openxmlformats.org/officeDocument/2006/relationships/hyperlink" Target="http://developer.apple.com/library/ios/%23documentation/UserExperience/Conceptual/MobileHIG/Introduction/Introduction.html" TargetMode="External"/><Relationship Id="rId6" Type="http://schemas.openxmlformats.org/officeDocument/2006/relationships/hyperlink" Target="http://sixrevisions.com/design-showcase-inspiration/responsive-webdesign-examples/" TargetMode="External"/><Relationship Id="rId7" Type="http://schemas.openxmlformats.org/officeDocument/2006/relationships/hyperlink" Target="http://socialdriver.com/2012/07/20-best-responsive-websites/" TargetMode="External"/><Relationship Id="rId8" Type="http://schemas.openxmlformats.org/officeDocument/2006/relationships/hyperlink" Target="http://youtu.be/cbtf1oyNg-8" TargetMode="External"/><Relationship Id="rId9" Type="http://schemas.openxmlformats.org/officeDocument/2006/relationships/hyperlink" Target="https://www.youtube.com/watch?v=N5WurXNec7E" TargetMode="External"/><Relationship Id="rId10" Type="http://schemas.openxmlformats.org/officeDocument/2006/relationships/hyperlink" Target="http://youtu.be/3Sk7cOqB9Dk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wFSXAyuITU" TargetMode="External"/><Relationship Id="rId4" Type="http://schemas.openxmlformats.org/officeDocument/2006/relationships/hyperlink" Target="http://youtu.be/nJVoYsBym88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hyperlink" Target="https://www.youtube.com/watch?v=-38uPkyH9v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slideshare.net/mikebrittain/metricsdriven-engineerin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szuszkiewicz@in2it.p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40267" y="1794933"/>
            <a:ext cx="8263466" cy="1805517"/>
          </a:xfrm>
        </p:spPr>
        <p:txBody>
          <a:bodyPr>
            <a:normAutofit fontScale="90000"/>
          </a:bodyPr>
          <a:lstStyle/>
          <a:p>
            <a:r>
              <a:rPr lang="pl-PL" sz="6000" dirty="0" smtClean="0">
                <a:solidFill>
                  <a:srgbClr val="1F497D"/>
                </a:solidFill>
                <a:latin typeface="Georgia"/>
                <a:cs typeface="Georgia"/>
              </a:rPr>
              <a:t>Zmobilizować </a:t>
            </a:r>
            <a:r>
              <a:rPr lang="pl-PL" sz="6000" dirty="0" smtClean="0">
                <a:solidFill>
                  <a:srgbClr val="1F497D"/>
                </a:solidFill>
                <a:latin typeface="Georgia"/>
                <a:cs typeface="Georgia"/>
              </a:rPr>
              <a:t>mobilnych</a:t>
            </a:r>
            <a:r>
              <a:rPr lang="pl-PL" sz="6000" dirty="0">
                <a:solidFill>
                  <a:srgbClr val="1F497D"/>
                </a:solidFill>
                <a:latin typeface="Georgia"/>
                <a:cs typeface="Georgia"/>
              </a:rPr>
              <a:t/>
            </a:r>
            <a:br>
              <a:rPr lang="pl-PL" sz="6000" dirty="0">
                <a:solidFill>
                  <a:srgbClr val="1F497D"/>
                </a:solidFill>
                <a:latin typeface="Georgia"/>
                <a:cs typeface="Georgia"/>
              </a:rPr>
            </a:br>
            <a:r>
              <a:rPr lang="pl-PL" sz="3600" dirty="0" smtClean="0">
                <a:solidFill>
                  <a:srgbClr val="1F497D"/>
                </a:solidFill>
                <a:latin typeface="Georgia"/>
                <a:cs typeface="Georgia"/>
              </a:rPr>
              <a:t>czyli</a:t>
            </a:r>
            <a: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  <a:t/>
            </a:r>
            <a:b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</a:br>
            <a:r>
              <a:rPr lang="pl-PL" sz="4000" dirty="0" smtClean="0">
                <a:solidFill>
                  <a:srgbClr val="1F497D"/>
                </a:solidFill>
                <a:latin typeface="Georgia"/>
                <a:cs typeface="Georgia"/>
              </a:rPr>
              <a:t>jak otworzyć nowe </a:t>
            </a:r>
            <a:r>
              <a:rPr lang="pl-PL" sz="4000" dirty="0" smtClean="0">
                <a:solidFill>
                  <a:srgbClr val="1F497D"/>
                </a:solidFill>
                <a:latin typeface="Georgia"/>
                <a:cs typeface="Georgia"/>
              </a:rPr>
              <a:t>kanały sprzedaży</a:t>
            </a:r>
            <a:endParaRPr lang="pl-PL" sz="4000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346663"/>
            <a:ext cx="6400800" cy="804333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Georgia"/>
                <a:cs typeface="Georgia"/>
              </a:rPr>
              <a:t>Szczecin 16.05.2013</a:t>
            </a:r>
            <a:endParaRPr lang="pl-PL" sz="1800" dirty="0">
              <a:latin typeface="Georgia"/>
              <a:cs typeface="Georgia"/>
            </a:endParaRPr>
          </a:p>
        </p:txBody>
      </p:sp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7125"/>
            <a:ext cx="9144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2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91200"/>
            <a:ext cx="8111067" cy="334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Żródło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: http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://</a:t>
            </a:r>
            <a:r>
              <a:rPr lang="pl-P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www.climaxmedia.com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/blog/</a:t>
            </a:r>
            <a:r>
              <a:rPr lang="pl-P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paper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-</a:t>
            </a:r>
            <a:r>
              <a:rPr lang="pl-P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prototypes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-and-</a:t>
            </a:r>
            <a:r>
              <a:rPr lang="pl-P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discounting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-</a:t>
            </a:r>
            <a:r>
              <a:rPr lang="pl-P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value-usability-testing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676"/>
            <a:ext cx="9144000" cy="595216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10</a:t>
            </a:fld>
            <a:endParaRPr lang="pl-PL"/>
          </a:p>
        </p:txBody>
      </p:sp>
      <p:pic>
        <p:nvPicPr>
          <p:cNvPr id="8" name="Obraz 7" descr="paper_prototyp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4" y="863600"/>
            <a:ext cx="4403959" cy="4334933"/>
          </a:xfrm>
          <a:prstGeom prst="rect">
            <a:avLst/>
          </a:prstGeom>
        </p:spPr>
      </p:pic>
      <p:sp>
        <p:nvSpPr>
          <p:cNvPr id="11" name="PoleTekstowe 10"/>
          <p:cNvSpPr txBox="1"/>
          <p:nvPr/>
        </p:nvSpPr>
        <p:spPr>
          <a:xfrm>
            <a:off x="5559659" y="660409"/>
            <a:ext cx="3448874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1F497D"/>
                </a:solidFill>
                <a:latin typeface="Georgia"/>
                <a:cs typeface="Georgia"/>
              </a:rPr>
              <a:t>Paper </a:t>
            </a:r>
            <a:r>
              <a:rPr lang="pl-PL" sz="3200" dirty="0" err="1" smtClean="0">
                <a:solidFill>
                  <a:srgbClr val="1F497D"/>
                </a:solidFill>
                <a:latin typeface="Georgia"/>
                <a:cs typeface="Georgia"/>
              </a:rPr>
              <a:t>prototyping</a:t>
            </a:r>
            <a:endParaRPr lang="pl-PL" sz="3200" dirty="0">
              <a:solidFill>
                <a:srgbClr val="1F497D"/>
              </a:solidFill>
              <a:latin typeface="Georgia"/>
              <a:cs typeface="Georgia"/>
            </a:endParaRPr>
          </a:p>
          <a:p>
            <a:pPr algn="ctr"/>
            <a: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  <a:t>jest łatwą, tanią</a:t>
            </a:r>
          </a:p>
          <a:p>
            <a:pPr algn="ctr"/>
            <a: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  <a:t>i szybką metodą projektowania.</a:t>
            </a:r>
          </a:p>
          <a:p>
            <a:pPr algn="ctr"/>
            <a:endParaRPr lang="pl-PL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algn="ctr"/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  <a:p>
            <a:pPr algn="ctr"/>
            <a: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  <a:t>Pozwala skupić się</a:t>
            </a:r>
          </a:p>
          <a:p>
            <a:pPr algn="ctr"/>
            <a:r>
              <a:rPr lang="pl-PL" sz="3200" dirty="0" smtClean="0">
                <a:solidFill>
                  <a:srgbClr val="1F497D"/>
                </a:solidFill>
                <a:latin typeface="Georgia"/>
                <a:cs typeface="Georgia"/>
              </a:rPr>
              <a:t>na procesie</a:t>
            </a:r>
          </a:p>
          <a:p>
            <a:pPr algn="ctr"/>
            <a: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  <a:t>a nie na elementach</a:t>
            </a:r>
          </a:p>
          <a:p>
            <a:pPr algn="ctr"/>
            <a: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  <a:t>wystroju graficznego. </a:t>
            </a:r>
          </a:p>
          <a:p>
            <a:pPr algn="ctr"/>
            <a:endParaRPr lang="pl-PL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algn="ctr"/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  <a:p>
            <a:pPr algn="ctr"/>
            <a: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  <a:t>Papierowy prototyp</a:t>
            </a:r>
          </a:p>
          <a:p>
            <a:pPr algn="ctr"/>
            <a:r>
              <a:rPr lang="pl-PL" dirty="0">
                <a:solidFill>
                  <a:srgbClr val="1F497D"/>
                </a:solidFill>
                <a:latin typeface="Georgia"/>
                <a:cs typeface="Georgia"/>
              </a:rPr>
              <a:t>m</a:t>
            </a:r>
            <a: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  <a:t>ożna łatwo</a:t>
            </a:r>
          </a:p>
          <a:p>
            <a:pPr algn="ctr"/>
            <a:r>
              <a:rPr lang="pl-PL" sz="3200" dirty="0">
                <a:solidFill>
                  <a:srgbClr val="1F497D"/>
                </a:solidFill>
                <a:latin typeface="Georgia"/>
                <a:cs typeface="Georgia"/>
              </a:rPr>
              <a:t>p</a:t>
            </a:r>
            <a:r>
              <a:rPr lang="pl-PL" sz="3200" dirty="0" smtClean="0">
                <a:solidFill>
                  <a:srgbClr val="1F497D"/>
                </a:solidFill>
                <a:latin typeface="Georgia"/>
                <a:cs typeface="Georgia"/>
              </a:rPr>
              <a:t>rzetestować</a:t>
            </a:r>
            <a:endParaRPr lang="pl-PL" sz="3200" dirty="0">
              <a:solidFill>
                <a:srgbClr val="1F497D"/>
              </a:solidFill>
              <a:latin typeface="Georgia"/>
              <a:cs typeface="Georgia"/>
            </a:endParaRPr>
          </a:p>
          <a:p>
            <a:pPr algn="ctr"/>
            <a:r>
              <a:rPr lang="pl-PL" dirty="0">
                <a:solidFill>
                  <a:srgbClr val="1F497D"/>
                </a:solidFill>
                <a:latin typeface="Georgia"/>
                <a:cs typeface="Georgia"/>
              </a:rPr>
              <a:t>n</a:t>
            </a:r>
            <a: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  <a:t>a dowolnym użytkowniku. </a:t>
            </a:r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23716"/>
            <a:ext cx="8229600" cy="636693"/>
          </a:xfrm>
        </p:spPr>
        <p:txBody>
          <a:bodyPr/>
          <a:lstStyle/>
          <a:p>
            <a:pPr rtl="0" eaLnBrk="1" latinLnBrk="0" hangingPunct="1"/>
            <a:r>
              <a:rPr lang="pl-PL" sz="3200" kern="1200" dirty="0" smtClean="0">
                <a:solidFill>
                  <a:srgbClr val="FFFFFF"/>
                </a:solidFill>
                <a:effectLst/>
                <a:latin typeface="Georgia"/>
                <a:ea typeface="+mn-ea"/>
                <a:cs typeface="Georgia"/>
              </a:rPr>
              <a:t>Użyteczność przede wszystkim!</a:t>
            </a:r>
            <a:endParaRPr lang="pl-PL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306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8927" y="835644"/>
            <a:ext cx="8229600" cy="529051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pl-PL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marL="514350" indent="-514350">
              <a:buFont typeface="+mj-lt"/>
              <a:buAutoNum type="arabicPeriod"/>
            </a:pPr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676"/>
            <a:ext cx="9144000" cy="59521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11191" y="750979"/>
            <a:ext cx="8212671" cy="553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1F497D"/>
                </a:solidFill>
                <a:latin typeface="Georgia"/>
                <a:cs typeface="Georgia"/>
              </a:rPr>
              <a:t>Serwis</a:t>
            </a:r>
            <a:r>
              <a:rPr lang="cs-CZ" sz="32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3200" dirty="0" err="1" smtClean="0">
                <a:solidFill>
                  <a:srgbClr val="1F497D"/>
                </a:solidFill>
                <a:latin typeface="Georgia"/>
                <a:cs typeface="Georgia"/>
              </a:rPr>
              <a:t>mobilny</a:t>
            </a:r>
            <a:r>
              <a:rPr lang="cs-CZ" sz="2400" dirty="0" smtClean="0">
                <a:solidFill>
                  <a:srgbClr val="1F497D"/>
                </a:solidFill>
                <a:latin typeface="Georgia"/>
                <a:cs typeface="Georgia"/>
              </a:rPr>
              <a:t>  </a:t>
            </a:r>
          </a:p>
          <a:p>
            <a:pPr algn="ctr"/>
            <a:endParaRPr lang="cs-CZ" sz="20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algn="ctr"/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&gt;&gt;  10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zasad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dla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stron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responsywnych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rekomendowanych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przez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Yahoo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:</a:t>
            </a:r>
          </a:p>
          <a:p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  <a:hlinkClick r:id="rId3"/>
              </a:rPr>
              <a:t>http</a:t>
            </a:r>
            <a:r>
              <a:rPr lang="cs-CZ" sz="1600" dirty="0">
                <a:solidFill>
                  <a:srgbClr val="1F497D"/>
                </a:solidFill>
                <a:latin typeface="Georgia"/>
                <a:cs typeface="Georgia"/>
                <a:hlinkClick r:id="rId3"/>
              </a:rPr>
              <a:t>://developer.yahoo.com/performance/</a:t>
            </a:r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  <a:hlinkClick r:id="rId3"/>
              </a:rPr>
              <a:t>rules.html</a:t>
            </a:r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endParaRPr lang="cs-CZ" sz="16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endParaRPr lang="cs-CZ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&gt;&gt; 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Zasady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projektowania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aplikacji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:</a:t>
            </a:r>
            <a:endParaRPr lang="cs-CZ" sz="20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  <a:hlinkClick r:id="rId4"/>
              </a:rPr>
              <a:t>http://developer.android.com/guide/practices/ui_guidelines/index.html</a:t>
            </a:r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  <a:hlinkClick r:id="rId5"/>
              </a:rPr>
              <a:t>http://developer.apple.com/library/ios/#documentation/UserExperience/Conceptual/MobileHIG/Introduction/Introduction.html</a:t>
            </a:r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endParaRPr lang="cs-CZ" sz="16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endParaRPr lang="cs-CZ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&gt;&gt; 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Przykłady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dobrego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designu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stron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responsywnych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:</a:t>
            </a:r>
            <a:endParaRPr lang="cs-CZ" sz="2000" dirty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  <a:hlinkClick r:id="rId6"/>
              </a:rPr>
              <a:t>http://sixrevisions.com/design-showcase-inspiration/responsive-webdesign-examples/</a:t>
            </a:r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</a:p>
          <a:p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  <a:hlinkClick r:id="rId7"/>
              </a:rPr>
              <a:t>http://socialdriver.com/2012/07/20-best-responsive-websites/</a:t>
            </a:r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endParaRPr lang="cs-CZ" sz="16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algn="ctr"/>
            <a:endParaRPr lang="cs-CZ" dirty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&gt;&gt; Jak NIE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projektować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:</a:t>
            </a:r>
          </a:p>
          <a:p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  <a:hlinkClick r:id="rId8"/>
              </a:rPr>
              <a:t>http</a:t>
            </a:r>
            <a:r>
              <a:rPr lang="cs-CZ" sz="1600" dirty="0">
                <a:solidFill>
                  <a:srgbClr val="1F497D"/>
                </a:solidFill>
                <a:latin typeface="Georgia"/>
                <a:cs typeface="Georgia"/>
                <a:hlinkClick r:id="rId8"/>
              </a:rPr>
              <a:t>://youtu.be/cbtf1oyNg-</a:t>
            </a:r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  <a:hlinkClick r:id="rId8"/>
              </a:rPr>
              <a:t>8</a:t>
            </a:r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</a:rPr>
              <a:t>; </a:t>
            </a:r>
          </a:p>
          <a:p>
            <a:r>
              <a:rPr lang="cs-CZ" sz="1600" dirty="0">
                <a:solidFill>
                  <a:srgbClr val="1F497D"/>
                </a:solidFill>
                <a:latin typeface="Georgia"/>
                <a:cs typeface="Georgia"/>
                <a:hlinkClick r:id="rId9"/>
              </a:rPr>
              <a:t>https://www.youtube.com/watch?v=</a:t>
            </a:r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  <a:hlinkClick r:id="rId9"/>
              </a:rPr>
              <a:t>N5WurXNec7E</a:t>
            </a:r>
            <a:endParaRPr lang="cs-CZ" sz="16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cs-CZ" sz="1600" dirty="0">
                <a:solidFill>
                  <a:srgbClr val="1F497D"/>
                </a:solidFill>
                <a:latin typeface="Georgia"/>
                <a:cs typeface="Georgia"/>
                <a:hlinkClick r:id="rId10"/>
              </a:rPr>
              <a:t>http://youtu.be/</a:t>
            </a:r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  <a:hlinkClick r:id="rId10"/>
              </a:rPr>
              <a:t>3Sk7cOqB9Dk</a:t>
            </a:r>
            <a:r>
              <a:rPr lang="cs-CZ" sz="16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endParaRPr lang="cs-CZ" sz="1600" dirty="0">
              <a:solidFill>
                <a:srgbClr val="1F497D"/>
              </a:solidFill>
              <a:latin typeface="Georgia"/>
              <a:cs typeface="Georgia"/>
            </a:endParaRPr>
          </a:p>
          <a:p>
            <a:endParaRPr lang="cs-CZ" dirty="0" smtClean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11</a:t>
            </a:fld>
            <a:endParaRPr lang="pl-PL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57200" y="55613"/>
            <a:ext cx="8229600" cy="539604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pl-PL" sz="3200" kern="1200" dirty="0" smtClean="0">
                <a:solidFill>
                  <a:srgbClr val="FFFFFF"/>
                </a:solidFill>
                <a:effectLst/>
                <a:latin typeface="Georgia"/>
                <a:ea typeface="+mn-ea"/>
                <a:cs typeface="Georgia"/>
              </a:rPr>
              <a:t>Więcej o projektowaniu mobilnym</a:t>
            </a:r>
            <a:endParaRPr lang="pl-PL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437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676"/>
            <a:ext cx="9144000" cy="595216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16.05.2013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12</a:t>
            </a:fld>
            <a:endParaRPr lang="pl-PL"/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253998" y="668871"/>
            <a:ext cx="8737600" cy="5620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Georgia"/>
                <a:cs typeface="Georgia"/>
              </a:rPr>
              <a:t>&gt;&gt; </a:t>
            </a:r>
            <a:r>
              <a:rPr lang="en-US" sz="2800" dirty="0" err="1" smtClean="0">
                <a:solidFill>
                  <a:schemeClr val="tx2"/>
                </a:solidFill>
                <a:latin typeface="Georgia"/>
                <a:cs typeface="Georgia"/>
              </a:rPr>
              <a:t>Kampania</a:t>
            </a:r>
            <a:r>
              <a:rPr lang="en-US" sz="28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Georgia"/>
                <a:cs typeface="Georgia"/>
              </a:rPr>
              <a:t>SMS</a:t>
            </a:r>
            <a:endParaRPr lang="en-US" sz="2800" dirty="0">
              <a:solidFill>
                <a:schemeClr val="tx2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  <a:hlinkClick r:id="rId3"/>
              </a:rPr>
              <a:t>http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  <a:hlinkClick r:id="rId3"/>
              </a:rPr>
              <a:t>://www.youtube.com/watch?v=awFSXAyuITU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1F497D"/>
                </a:solidFill>
                <a:latin typeface="Georgia"/>
                <a:cs typeface="Georgia"/>
              </a:rPr>
              <a:t>Zastosowanie</a:t>
            </a:r>
            <a:r>
              <a:rPr lang="en-US" sz="2400" dirty="0" smtClean="0">
                <a:solidFill>
                  <a:srgbClr val="1F497D"/>
                </a:solidFill>
                <a:latin typeface="Georgia"/>
                <a:cs typeface="Georgia"/>
              </a:rPr>
              <a:t>: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programy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lojalnościowe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kody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typu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grupon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,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geolokalizacja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.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1F497D"/>
                </a:solidFill>
                <a:latin typeface="Georgia"/>
                <a:cs typeface="Georgia"/>
              </a:rPr>
              <a:t>Zalety</a:t>
            </a:r>
            <a:r>
              <a:rPr lang="en-US" sz="2400" dirty="0">
                <a:solidFill>
                  <a:srgbClr val="1F497D"/>
                </a:solidFill>
                <a:latin typeface="Georgia"/>
                <a:cs typeface="Georgia"/>
              </a:rPr>
              <a:t>: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możliwość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oferowania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“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przydrożnych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”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ofert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dedykowanych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endParaRPr lang="en-US" sz="20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              do 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wybranych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grup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użytkowników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.</a:t>
            </a:r>
            <a:endParaRPr lang="en-US" sz="2000" dirty="0">
              <a:solidFill>
                <a:srgbClr val="1F497D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Georgia"/>
                <a:cs typeface="Georgia"/>
              </a:rPr>
              <a:t>&gt;&gt; </a:t>
            </a:r>
            <a:r>
              <a:rPr lang="en-US" sz="2800" dirty="0" err="1" smtClean="0">
                <a:solidFill>
                  <a:schemeClr val="tx2"/>
                </a:solidFill>
                <a:latin typeface="Georgia"/>
                <a:cs typeface="Georgia"/>
              </a:rPr>
              <a:t>Bannery</a:t>
            </a:r>
            <a:r>
              <a:rPr lang="en-US" sz="28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Georgia"/>
                <a:cs typeface="Georgia"/>
              </a:rPr>
              <a:t>reklamowe</a:t>
            </a:r>
            <a:r>
              <a:rPr lang="en-US" sz="2800" dirty="0">
                <a:solidFill>
                  <a:schemeClr val="tx2"/>
                </a:solidFill>
                <a:latin typeface="Georgia"/>
                <a:cs typeface="Georgia"/>
              </a:rPr>
              <a:t>: 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497D"/>
                </a:solidFill>
                <a:latin typeface="Georgia"/>
                <a:cs typeface="Georgia"/>
              </a:rPr>
              <a:t>Zastosowanie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: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na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serwisach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informacyjnych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atrakcyjna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forma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497D"/>
                </a:solidFill>
                <a:latin typeface="Georgia"/>
                <a:cs typeface="Georgia"/>
              </a:rPr>
              <a:t>Zalety</a:t>
            </a:r>
            <a:r>
              <a:rPr lang="en-US" sz="2400" dirty="0">
                <a:solidFill>
                  <a:srgbClr val="1F497D"/>
                </a:solidFill>
                <a:latin typeface="Georgia"/>
                <a:cs typeface="Georgia"/>
              </a:rPr>
              <a:t>: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nowinka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brak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“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ślepoty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”,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tania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wyższy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CTR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             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niż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na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“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dużych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”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stronach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. </a:t>
            </a:r>
            <a:endParaRPr lang="en-US" sz="2000" dirty="0">
              <a:solidFill>
                <a:srgbClr val="1F497D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1F497D"/>
                </a:solidFill>
                <a:latin typeface="Georgia"/>
                <a:cs typeface="Georgia"/>
              </a:rPr>
              <a:t>&gt;&gt; </a:t>
            </a:r>
            <a:r>
              <a:rPr lang="en-US" sz="2800" dirty="0" err="1" smtClean="0">
                <a:solidFill>
                  <a:srgbClr val="1F497D"/>
                </a:solidFill>
                <a:latin typeface="Georgia"/>
                <a:cs typeface="Georgia"/>
              </a:rPr>
              <a:t>Kody</a:t>
            </a:r>
            <a:r>
              <a:rPr lang="en-US" sz="28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solidFill>
                  <a:srgbClr val="1F497D"/>
                </a:solidFill>
                <a:latin typeface="Georgia"/>
                <a:cs typeface="Georgia"/>
              </a:rPr>
              <a:t>QR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1F497D"/>
                </a:solidFill>
                <a:latin typeface="Georgia"/>
                <a:cs typeface="Georgia"/>
              </a:rPr>
              <a:t>Zastosowanie</a:t>
            </a:r>
            <a:r>
              <a:rPr lang="en-US" sz="2400" dirty="0" smtClean="0">
                <a:solidFill>
                  <a:srgbClr val="1F497D"/>
                </a:solidFill>
                <a:latin typeface="Georgia"/>
                <a:cs typeface="Georgia"/>
              </a:rPr>
              <a:t>: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możliwość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innowacyjnego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wykorzystania</a:t>
            </a:r>
            <a:endParaRPr lang="en-US" sz="2000" dirty="0">
              <a:solidFill>
                <a:srgbClr val="1F497D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                               (case Tesco w 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Korei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Płd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.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) </a:t>
            </a:r>
            <a:r>
              <a:rPr lang="en-US" sz="1800" dirty="0">
                <a:solidFill>
                  <a:srgbClr val="1F497D"/>
                </a:solidFill>
                <a:latin typeface="Georgia"/>
                <a:cs typeface="Georgia"/>
                <a:hlinkClick r:id="rId4"/>
              </a:rPr>
              <a:t>http://youtu.be/</a:t>
            </a:r>
            <a:r>
              <a:rPr lang="en-US" sz="1800" dirty="0" smtClean="0">
                <a:solidFill>
                  <a:srgbClr val="1F497D"/>
                </a:solidFill>
                <a:latin typeface="Georgia"/>
                <a:cs typeface="Georgia"/>
                <a:hlinkClick r:id="rId4"/>
              </a:rPr>
              <a:t>nJVoYsBym88</a:t>
            </a:r>
            <a:r>
              <a:rPr lang="en-US" sz="18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1F497D"/>
                </a:solidFill>
                <a:latin typeface="Georgia"/>
                <a:cs typeface="Georgia"/>
              </a:rPr>
              <a:t>Wady</a:t>
            </a:r>
            <a:r>
              <a:rPr lang="en-US" sz="2400" dirty="0">
                <a:solidFill>
                  <a:srgbClr val="1F497D"/>
                </a:solidFill>
                <a:latin typeface="Georgia"/>
                <a:cs typeface="Georgia"/>
              </a:rPr>
              <a:t>: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słaba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popularność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w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Polsce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. 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endParaRPr lang="en-US" sz="2000" dirty="0">
              <a:solidFill>
                <a:srgbClr val="1F497D"/>
              </a:solidFill>
              <a:latin typeface="Georgia"/>
              <a:cs typeface="Georgia"/>
            </a:endParaRPr>
          </a:p>
          <a:p>
            <a:endParaRPr lang="cs-CZ" sz="2000" dirty="0">
              <a:solidFill>
                <a:srgbClr val="1F497D"/>
              </a:solidFill>
              <a:latin typeface="Georgia"/>
              <a:cs typeface="Georgia"/>
            </a:endParaRPr>
          </a:p>
          <a:p>
            <a:endParaRPr lang="pl-PL" sz="2000" dirty="0"/>
          </a:p>
        </p:txBody>
      </p:sp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457200" y="23716"/>
            <a:ext cx="8229600" cy="645155"/>
          </a:xfrm>
        </p:spPr>
        <p:txBody>
          <a:bodyPr/>
          <a:lstStyle/>
          <a:p>
            <a:pPr rtl="0" eaLnBrk="1" latinLnBrk="0" hangingPunct="1"/>
            <a:r>
              <a:rPr lang="pl-PL" sz="3200" kern="1200" dirty="0" smtClean="0">
                <a:solidFill>
                  <a:srgbClr val="FFFFFF"/>
                </a:solidFill>
                <a:effectLst/>
                <a:latin typeface="Georgia"/>
                <a:ea typeface="+mn-ea"/>
                <a:cs typeface="Georgia"/>
              </a:rPr>
              <a:t>Marketing na urządzeniach mobilnych</a:t>
            </a:r>
            <a:endParaRPr lang="pl-PL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492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-16933"/>
            <a:ext cx="9144000" cy="5952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9459" y="-47047"/>
            <a:ext cx="8805332" cy="687388"/>
          </a:xfrm>
        </p:spPr>
        <p:txBody>
          <a:bodyPr>
            <a:normAutofit fontScale="90000"/>
          </a:bodyPr>
          <a:lstStyle/>
          <a:p>
            <a:pPr marL="514350" indent="-514350" algn="l"/>
            <a:r>
              <a:rPr lang="pl-PL" sz="4000" dirty="0" smtClean="0">
                <a:solidFill>
                  <a:schemeClr val="bg1"/>
                </a:solidFill>
                <a:latin typeface="Georgia"/>
                <a:cs typeface="Georgia"/>
              </a:rPr>
              <a:t>Marketing na urządzeniach mobilnych</a:t>
            </a:r>
            <a:endParaRPr lang="pl-PL" sz="4000" dirty="0" smtClean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7125"/>
            <a:ext cx="9144000" cy="666750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17026" y="-14722"/>
            <a:ext cx="7586133" cy="655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32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pic>
        <p:nvPicPr>
          <p:cNvPr id="8" name="Obraz 7" descr="utube_gre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8" y="687965"/>
            <a:ext cx="1701800" cy="1701800"/>
          </a:xfrm>
          <a:prstGeom prst="rect">
            <a:avLst/>
          </a:prstGeom>
        </p:spPr>
      </p:pic>
      <p:pic>
        <p:nvPicPr>
          <p:cNvPr id="9" name="Obraz 8" descr="linked_in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57" y="2237369"/>
            <a:ext cx="1877434" cy="187743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15428" y="2394906"/>
            <a:ext cx="51287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3200" dirty="0" smtClean="0">
                <a:solidFill>
                  <a:srgbClr val="1F497D"/>
                </a:solidFill>
                <a:latin typeface="Georgia"/>
                <a:cs typeface="Georgia"/>
              </a:rPr>
              <a:t>Mailingi do sprofilowanych</a:t>
            </a:r>
          </a:p>
          <a:p>
            <a:pPr algn="r"/>
            <a:r>
              <a:rPr lang="pl-PL" sz="3200" dirty="0" smtClean="0">
                <a:solidFill>
                  <a:srgbClr val="1F497D"/>
                </a:solidFill>
                <a:latin typeface="Georgia"/>
                <a:cs typeface="Georgia"/>
              </a:rPr>
              <a:t> grup odbiorców newsów </a:t>
            </a:r>
          </a:p>
          <a:p>
            <a:pPr algn="r"/>
            <a:r>
              <a:rPr lang="pl-PL" sz="3200" dirty="0" err="1" smtClean="0">
                <a:solidFill>
                  <a:srgbClr val="1F497D"/>
                </a:solidFill>
                <a:latin typeface="Georgia"/>
                <a:cs typeface="Georgia"/>
              </a:rPr>
              <a:t>społecznościowych</a:t>
            </a:r>
            <a:endParaRPr lang="pl-PL" sz="3200" dirty="0"/>
          </a:p>
        </p:txBody>
      </p:sp>
      <p:pic>
        <p:nvPicPr>
          <p:cNvPr id="11" name="Obraz 10" descr="Zrzut ekranu 2013-05-14 o 21.14.5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7" y="4092575"/>
            <a:ext cx="1696655" cy="2114550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2544195" y="4376070"/>
            <a:ext cx="55787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>
                <a:solidFill>
                  <a:srgbClr val="1F497D"/>
                </a:solidFill>
                <a:latin typeface="Georgia"/>
                <a:cs typeface="Georgia"/>
              </a:rPr>
              <a:t>Regularnie prowadzony profil</a:t>
            </a:r>
          </a:p>
          <a:p>
            <a:r>
              <a:rPr lang="pl-PL" sz="3200" dirty="0" smtClean="0">
                <a:solidFill>
                  <a:srgbClr val="1F497D"/>
                </a:solidFill>
                <a:latin typeface="Georgia"/>
                <a:cs typeface="Georgia"/>
              </a:rPr>
              <a:t>na </a:t>
            </a:r>
            <a:r>
              <a:rPr lang="pl-PL" sz="3200" dirty="0" err="1" smtClean="0">
                <a:solidFill>
                  <a:srgbClr val="1F497D"/>
                </a:solidFill>
                <a:latin typeface="Georgia"/>
                <a:cs typeface="Georgia"/>
              </a:rPr>
              <a:t>Pinterest</a:t>
            </a:r>
            <a:endParaRPr lang="pl-PL" sz="3200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464301"/>
            <a:ext cx="2133600" cy="365125"/>
          </a:xfrm>
        </p:spPr>
        <p:txBody>
          <a:bodyPr/>
          <a:lstStyle/>
          <a:p>
            <a:fld id="{C26B7C54-E0F8-9749-83AF-384A546A74B1}" type="slidenum">
              <a:rPr lang="pl-PL" smtClean="0">
                <a:solidFill>
                  <a:srgbClr val="FFFFFF"/>
                </a:solidFill>
              </a:rPr>
              <a:t>13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599153" y="1035752"/>
            <a:ext cx="5293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3200" dirty="0" smtClean="0">
                <a:solidFill>
                  <a:srgbClr val="1F497D"/>
                </a:solidFill>
                <a:latin typeface="Georgia"/>
                <a:cs typeface="Georgia"/>
              </a:rPr>
              <a:t>Atrakcyjne filmiki </a:t>
            </a:r>
            <a:r>
              <a:rPr lang="pl-PL" sz="3200" dirty="0" err="1" smtClean="0">
                <a:solidFill>
                  <a:srgbClr val="1F497D"/>
                </a:solidFill>
                <a:latin typeface="Georgia"/>
                <a:cs typeface="Georgia"/>
              </a:rPr>
              <a:t>viralowe</a:t>
            </a:r>
            <a:r>
              <a:rPr lang="pl-PL" sz="32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</a:p>
          <a:p>
            <a:pPr algn="r"/>
            <a:r>
              <a:rPr lang="pl-PL" sz="1600" dirty="0" smtClean="0">
                <a:solidFill>
                  <a:srgbClr val="1F497D"/>
                </a:solidFill>
                <a:latin typeface="Georgia"/>
                <a:cs typeface="Georgia"/>
                <a:hlinkClick r:id="rId7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7"/>
              </a:rPr>
              <a:t>https</a:t>
            </a:r>
            <a:r>
              <a:rPr lang="pl-PL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7"/>
              </a:rPr>
              <a:t>://</a:t>
            </a:r>
            <a:r>
              <a:rPr lang="pl-PL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7"/>
              </a:rPr>
              <a:t>www.youtube.com</a:t>
            </a:r>
            <a:r>
              <a:rPr lang="pl-PL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7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7"/>
              </a:rPr>
              <a:t>watch?v</a:t>
            </a:r>
            <a:r>
              <a:rPr lang="pl-PL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7"/>
              </a:rPr>
              <a:t>=-</a:t>
            </a:r>
            <a:r>
              <a:rPr lang="pl-PL" sz="16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7"/>
              </a:rPr>
              <a:t>38uPkyH9vI</a:t>
            </a:r>
            <a:r>
              <a:rPr lang="pl-PL" sz="16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</a:t>
            </a:r>
            <a:r>
              <a:rPr lang="pl-PL" sz="16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04891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4262" y="1346201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pl-PL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marL="514350" indent="-514350">
              <a:buFont typeface="+mj-lt"/>
              <a:buAutoNum type="arabicPeriod"/>
            </a:pPr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676"/>
            <a:ext cx="9144000" cy="595216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14</a:t>
            </a:fld>
            <a:endParaRPr lang="pl-PL"/>
          </a:p>
        </p:txBody>
      </p:sp>
      <p:pic>
        <p:nvPicPr>
          <p:cNvPr id="7" name="Obraz 6" descr="Zrzut ekranu 2013-05-14 o 19.5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2" y="618072"/>
            <a:ext cx="2882900" cy="2451600"/>
          </a:xfrm>
          <a:prstGeom prst="rect">
            <a:avLst/>
          </a:prstGeom>
        </p:spPr>
      </p:pic>
      <p:pic>
        <p:nvPicPr>
          <p:cNvPr id="14" name="Obraz 13" descr="Zrzut ekranu 2013-05-14 o 19.58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5" y="2353729"/>
            <a:ext cx="4917977" cy="2082800"/>
          </a:xfrm>
          <a:prstGeom prst="rect">
            <a:avLst/>
          </a:prstGeom>
        </p:spPr>
      </p:pic>
      <p:pic>
        <p:nvPicPr>
          <p:cNvPr id="15" name="Obraz 14" descr="Zrzut ekranu 2013-05-14 o 19.59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6" y="4150776"/>
            <a:ext cx="5663947" cy="2110847"/>
          </a:xfrm>
          <a:prstGeom prst="rect">
            <a:avLst/>
          </a:prstGeom>
        </p:spPr>
      </p:pic>
      <p:sp>
        <p:nvSpPr>
          <p:cNvPr id="16" name="PoleTekstowe 15"/>
          <p:cNvSpPr txBox="1"/>
          <p:nvPr/>
        </p:nvSpPr>
        <p:spPr>
          <a:xfrm>
            <a:off x="3471331" y="1032933"/>
            <a:ext cx="440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  <a:t>&lt;=  edukacja</a:t>
            </a:r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601006" y="3307320"/>
            <a:ext cx="31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err="1" smtClean="0">
                <a:solidFill>
                  <a:srgbClr val="1F497D"/>
                </a:solidFill>
                <a:latin typeface="Georgia"/>
                <a:cs typeface="Georgia"/>
              </a:rPr>
              <a:t>Crowdfunding</a:t>
            </a:r>
            <a: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  <a:t>  =&gt;</a:t>
            </a:r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18" name="PoleTekstowe 17"/>
          <p:cNvSpPr txBox="1"/>
          <p:nvPr/>
        </p:nvSpPr>
        <p:spPr>
          <a:xfrm>
            <a:off x="6366552" y="5181589"/>
            <a:ext cx="186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  <a:t>&lt;=  HR</a:t>
            </a:r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22" name="Tytuł 21"/>
          <p:cNvSpPr>
            <a:spLocks noGrp="1"/>
          </p:cNvSpPr>
          <p:nvPr>
            <p:ph type="title"/>
          </p:nvPr>
        </p:nvSpPr>
        <p:spPr>
          <a:xfrm>
            <a:off x="457200" y="46572"/>
            <a:ext cx="8229600" cy="715428"/>
          </a:xfrm>
        </p:spPr>
        <p:txBody>
          <a:bodyPr/>
          <a:lstStyle/>
          <a:p>
            <a:pPr rtl="0" eaLnBrk="1" latinLnBrk="0" hangingPunct="1"/>
            <a:r>
              <a:rPr lang="pl-PL" sz="3200" kern="1200" dirty="0" smtClean="0">
                <a:solidFill>
                  <a:srgbClr val="FFFFFF"/>
                </a:solidFill>
                <a:effectLst/>
                <a:latin typeface="Georgia"/>
                <a:ea typeface="+mn-ea"/>
                <a:cs typeface="Georgia"/>
              </a:rPr>
              <a:t>Aplikacje jako element wizerunkowy </a:t>
            </a:r>
            <a:endParaRPr lang="pl-PL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556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7125"/>
            <a:ext cx="9144000" cy="666750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406400" y="1202267"/>
            <a:ext cx="848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Zanim rozpoczniemy jakiekolwiek działania marketingowe powinniśmy: </a:t>
            </a:r>
          </a:p>
          <a:p>
            <a:pPr algn="ctr"/>
            <a:endParaRPr lang="pl-PL" sz="2800" dirty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#  zdefiniować precyzyjnie odbiorcę i jego potrzeby</a:t>
            </a:r>
          </a:p>
          <a:p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#  wykonać analizę działań konkurencji </a:t>
            </a:r>
          </a:p>
          <a:p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#  ustalić cel kampanii</a:t>
            </a:r>
          </a:p>
          <a:p>
            <a:r>
              <a:rPr lang="pl-PL" sz="28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   (wizerunkowy, produktowy, sprzedażowy)</a:t>
            </a:r>
          </a:p>
          <a:p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#  zdefiniować wstępny budżet</a:t>
            </a:r>
          </a:p>
          <a:p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#  wyznaczyć jasne kryteria sukcesu (KPI)  </a:t>
            </a:r>
            <a:endParaRPr lang="pl-PL" sz="2800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464301"/>
            <a:ext cx="2133600" cy="365125"/>
          </a:xfrm>
        </p:spPr>
        <p:txBody>
          <a:bodyPr/>
          <a:lstStyle/>
          <a:p>
            <a:fld id="{C26B7C54-E0F8-9749-83AF-384A546A74B1}" type="slidenum">
              <a:rPr lang="pl-PL" smtClean="0">
                <a:solidFill>
                  <a:srgbClr val="FFFFFF"/>
                </a:solidFill>
              </a:rPr>
              <a:t>15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30692"/>
            <a:ext cx="7772400" cy="663575"/>
          </a:xfrm>
        </p:spPr>
        <p:txBody>
          <a:bodyPr/>
          <a:lstStyle/>
          <a:p>
            <a:pPr rtl="0" eaLnBrk="1" latinLnBrk="0" hangingPunct="1"/>
            <a:r>
              <a:rPr lang="pl-PL" sz="2700" kern="1200" dirty="0" smtClean="0">
                <a:solidFill>
                  <a:srgbClr val="FFFFFF"/>
                </a:solidFill>
                <a:effectLst/>
                <a:latin typeface="Georgia"/>
                <a:ea typeface="+mn-ea"/>
                <a:cs typeface="Georgia"/>
              </a:rPr>
              <a:t>Działać i sprawdzać efekty, czyli słowo o KPI </a:t>
            </a:r>
            <a:endParaRPr lang="pl-PL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133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3"/>
            <a:ext cx="9144000" cy="5952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7125"/>
            <a:ext cx="9144000" cy="666750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461434" y="1270005"/>
            <a:ext cx="8276166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1F497D"/>
                </a:solidFill>
                <a:latin typeface="Georgia"/>
                <a:cs typeface="Georgia"/>
              </a:rPr>
              <a:t>KPI</a:t>
            </a: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 to kluczowe wskaźniki efektywności,</a:t>
            </a:r>
          </a:p>
          <a:p>
            <a:pPr algn="ctr"/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które powinniśmy na bieżąco wyznaczać dla każdego naszego działania związanego z rozwojem naszego biznesu.</a:t>
            </a:r>
          </a:p>
          <a:p>
            <a:pPr algn="ctr"/>
            <a:endParaRPr lang="pl-PL" sz="28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algn="ctr"/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Pomagają one ocenić efektywność działań (np. marketingowych) i ułatwiają </a:t>
            </a:r>
            <a:r>
              <a:rPr lang="pl-PL" sz="2800" dirty="0" err="1" smtClean="0">
                <a:solidFill>
                  <a:srgbClr val="1F497D"/>
                </a:solidFill>
                <a:latin typeface="Georgia"/>
                <a:cs typeface="Georgia"/>
              </a:rPr>
              <a:t>priorytetyzowanie</a:t>
            </a: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 zadań w przypadku, jeśli firma prowadzi jednocześnie wiele projektów. </a:t>
            </a:r>
            <a:endParaRPr lang="pl-PL" sz="2800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464301"/>
            <a:ext cx="2133600" cy="365125"/>
          </a:xfrm>
        </p:spPr>
        <p:txBody>
          <a:bodyPr/>
          <a:lstStyle/>
          <a:p>
            <a:fld id="{C26B7C54-E0F8-9749-83AF-384A546A74B1}" type="slidenum">
              <a:rPr lang="pl-PL" smtClean="0">
                <a:solidFill>
                  <a:srgbClr val="FFFFFF"/>
                </a:solidFill>
              </a:rPr>
              <a:t>16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85800" y="0"/>
            <a:ext cx="8001000" cy="728133"/>
          </a:xfrm>
        </p:spPr>
        <p:txBody>
          <a:bodyPr>
            <a:normAutofit/>
          </a:bodyPr>
          <a:lstStyle/>
          <a:p>
            <a:r>
              <a:rPr lang="pl-PL" sz="2700" dirty="0">
                <a:solidFill>
                  <a:srgbClr val="FFFFFF"/>
                </a:solidFill>
                <a:latin typeface="Georgia"/>
                <a:cs typeface="Georgia"/>
              </a:rPr>
              <a:t>Działać i sprawdzać efekty, czyli słowo o KPI </a:t>
            </a:r>
            <a:endParaRPr lang="pl-PL" sz="2700" dirty="0"/>
          </a:p>
        </p:txBody>
      </p:sp>
    </p:spTree>
    <p:extLst>
      <p:ext uri="{BB962C8B-B14F-4D97-AF65-F5344CB8AC3E}">
        <p14:creationId xmlns:p14="http://schemas.microsoft.com/office/powerpoint/2010/main" val="310616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7125"/>
            <a:ext cx="9144000" cy="666750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677333" y="1083742"/>
            <a:ext cx="8229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1F497D"/>
                </a:solidFill>
                <a:latin typeface="Georgia"/>
                <a:cs typeface="Georgia"/>
              </a:rPr>
              <a:t>W przypadku kampanii marketingowych kluczowe wskaźniki dostarczy nam np. dom </a:t>
            </a:r>
            <a:r>
              <a:rPr lang="pl-PL" sz="2400" dirty="0" err="1" smtClean="0">
                <a:solidFill>
                  <a:srgbClr val="1F497D"/>
                </a:solidFill>
                <a:latin typeface="Georgia"/>
                <a:cs typeface="Georgia"/>
              </a:rPr>
              <a:t>mediowy</a:t>
            </a:r>
            <a:r>
              <a:rPr lang="pl-PL" sz="2400" dirty="0" smtClean="0">
                <a:solidFill>
                  <a:srgbClr val="1F497D"/>
                </a:solidFill>
                <a:latin typeface="Georgia"/>
                <a:cs typeface="Georgia"/>
              </a:rPr>
              <a:t> lub wydawca.</a:t>
            </a:r>
          </a:p>
          <a:p>
            <a:r>
              <a:rPr lang="pl-PL" sz="2400" dirty="0" smtClean="0">
                <a:solidFill>
                  <a:srgbClr val="1F497D"/>
                </a:solidFill>
                <a:latin typeface="Georgia"/>
                <a:cs typeface="Georgia"/>
              </a:rPr>
              <a:t>Nieocenionym źródłem informacji jest Google </a:t>
            </a:r>
            <a:r>
              <a:rPr lang="pl-PL" sz="2400" dirty="0" err="1" smtClean="0">
                <a:solidFill>
                  <a:srgbClr val="1F497D"/>
                </a:solidFill>
                <a:latin typeface="Georgia"/>
                <a:cs typeface="Georgia"/>
              </a:rPr>
              <a:t>Analitics</a:t>
            </a:r>
            <a:r>
              <a:rPr lang="pl-PL" sz="2400" dirty="0" smtClean="0">
                <a:solidFill>
                  <a:srgbClr val="1F497D"/>
                </a:solidFill>
                <a:latin typeface="Georgia"/>
                <a:cs typeface="Georgia"/>
              </a:rPr>
              <a:t>. </a:t>
            </a:r>
          </a:p>
          <a:p>
            <a:r>
              <a:rPr lang="pl-PL" sz="24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</a:p>
          <a:p>
            <a:r>
              <a:rPr lang="pl-PL" sz="2400" dirty="0" smtClean="0">
                <a:solidFill>
                  <a:srgbClr val="1F497D"/>
                </a:solidFill>
                <a:latin typeface="Georgia"/>
                <a:cs typeface="Georgia"/>
              </a:rPr>
              <a:t>Innym bardzo przydatnym narzędziem jest </a:t>
            </a:r>
            <a:r>
              <a:rPr lang="pl-PL" sz="2400" dirty="0" err="1" smtClean="0">
                <a:solidFill>
                  <a:srgbClr val="1F497D"/>
                </a:solidFill>
                <a:latin typeface="Georgia"/>
                <a:cs typeface="Georgia"/>
              </a:rPr>
              <a:t>Graphite</a:t>
            </a:r>
            <a:r>
              <a:rPr lang="pl-PL" sz="2400" dirty="0" smtClean="0">
                <a:solidFill>
                  <a:srgbClr val="1F497D"/>
                </a:solidFill>
                <a:latin typeface="Georgia"/>
                <a:cs typeface="Georgia"/>
              </a:rPr>
              <a:t>.</a:t>
            </a:r>
          </a:p>
          <a:p>
            <a:r>
              <a:rPr lang="pl-PL" sz="2400" dirty="0" smtClean="0">
                <a:solidFill>
                  <a:srgbClr val="1F497D"/>
                </a:solidFill>
                <a:latin typeface="Georgia"/>
                <a:cs typeface="Georgia"/>
              </a:rPr>
              <a:t>Jego implementacja umożliwia śledzenie w czasie rzeczywistym akcji dokonywanych przez użytkowników na serwisie. </a:t>
            </a:r>
          </a:p>
          <a:p>
            <a:endParaRPr lang="pl-PL" sz="24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pl-PL" sz="2400" dirty="0" smtClean="0">
                <a:solidFill>
                  <a:srgbClr val="1F497D"/>
                </a:solidFill>
                <a:latin typeface="Georgia"/>
                <a:cs typeface="Georgia"/>
              </a:rPr>
              <a:t>Podstawowa prezentacja na temat </a:t>
            </a:r>
            <a:r>
              <a:rPr lang="pl-PL" sz="2400" dirty="0" err="1" smtClean="0">
                <a:solidFill>
                  <a:srgbClr val="1F497D"/>
                </a:solidFill>
                <a:latin typeface="Georgia"/>
                <a:cs typeface="Georgia"/>
              </a:rPr>
              <a:t>Graphite</a:t>
            </a:r>
            <a:r>
              <a:rPr lang="pl-PL" sz="2400" dirty="0" smtClean="0">
                <a:solidFill>
                  <a:srgbClr val="1F497D"/>
                </a:solidFill>
                <a:latin typeface="Georgia"/>
                <a:cs typeface="Georgia"/>
              </a:rPr>
              <a:t>: </a:t>
            </a:r>
          </a:p>
          <a:p>
            <a:r>
              <a:rPr lang="pl-PL" sz="2400" dirty="0">
                <a:solidFill>
                  <a:srgbClr val="1F497D"/>
                </a:solidFill>
                <a:latin typeface="Georgia"/>
                <a:cs typeface="Georgia"/>
                <a:hlinkClick r:id="rId4"/>
              </a:rPr>
              <a:t>http://www.slideshare.net/mikebrittain/metricsdriven-</a:t>
            </a:r>
            <a:r>
              <a:rPr lang="pl-PL" sz="2400" dirty="0" smtClean="0">
                <a:solidFill>
                  <a:srgbClr val="1F497D"/>
                </a:solidFill>
                <a:latin typeface="Georgia"/>
                <a:cs typeface="Georgia"/>
                <a:hlinkClick r:id="rId4"/>
              </a:rPr>
              <a:t>engineering</a:t>
            </a:r>
            <a:r>
              <a:rPr lang="pl-PL" sz="24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endParaRPr lang="pl-PL" sz="2400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464301"/>
            <a:ext cx="2133600" cy="365125"/>
          </a:xfrm>
        </p:spPr>
        <p:txBody>
          <a:bodyPr/>
          <a:lstStyle/>
          <a:p>
            <a:fld id="{C26B7C54-E0F8-9749-83AF-384A546A74B1}" type="slidenum">
              <a:rPr lang="pl-PL" smtClean="0">
                <a:solidFill>
                  <a:srgbClr val="FFFFFF"/>
                </a:solidFill>
              </a:rPr>
              <a:t>17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95216"/>
          </a:xfrm>
        </p:spPr>
        <p:txBody>
          <a:bodyPr/>
          <a:lstStyle/>
          <a:p>
            <a:r>
              <a:rPr lang="pl-PL" sz="2700" kern="1200" dirty="0" smtClean="0">
                <a:solidFill>
                  <a:srgbClr val="FFFFFF"/>
                </a:solidFill>
                <a:effectLst/>
                <a:latin typeface="Georgia"/>
                <a:ea typeface="+mj-ea"/>
                <a:cs typeface="Georgia"/>
              </a:rPr>
              <a:t>Działać i sprawdzać efekty, czyli słowo o KPI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94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7125"/>
            <a:ext cx="9144000" cy="66675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61433" y="2211"/>
            <a:ext cx="7586133" cy="655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32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1016010" y="1629134"/>
            <a:ext cx="711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rgbClr val="1F8A5F"/>
                </a:solidFill>
                <a:latin typeface="Georgia"/>
                <a:cs typeface="Georgia"/>
              </a:rPr>
              <a:t>P</a:t>
            </a:r>
            <a:r>
              <a:rPr lang="pl-PL" sz="5400" dirty="0" smtClean="0">
                <a:latin typeface="Georgia"/>
                <a:cs typeface="Georgia"/>
              </a:rPr>
              <a:t> </a:t>
            </a:r>
            <a:r>
              <a:rPr lang="pl-PL" sz="5400" dirty="0" smtClean="0">
                <a:solidFill>
                  <a:schemeClr val="accent3">
                    <a:lumMod val="50000"/>
                  </a:schemeClr>
                </a:solidFill>
                <a:latin typeface="Georgia"/>
                <a:cs typeface="Georgia"/>
              </a:rPr>
              <a:t>Y</a:t>
            </a:r>
            <a:r>
              <a:rPr lang="pl-PL" sz="5400" dirty="0" smtClean="0">
                <a:latin typeface="Georgia"/>
                <a:cs typeface="Georgia"/>
              </a:rPr>
              <a:t> </a:t>
            </a:r>
            <a:r>
              <a:rPr lang="pl-PL" sz="5400" dirty="0" smtClean="0">
                <a:solidFill>
                  <a:srgbClr val="2B8212"/>
                </a:solidFill>
                <a:latin typeface="Georgia"/>
                <a:cs typeface="Georgia"/>
              </a:rPr>
              <a:t>T</a:t>
            </a:r>
            <a:r>
              <a:rPr lang="pl-PL" sz="5400" dirty="0" smtClean="0">
                <a:latin typeface="Georgia"/>
                <a:cs typeface="Georgia"/>
              </a:rPr>
              <a:t> </a:t>
            </a:r>
            <a:r>
              <a:rPr lang="pl-PL" sz="540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lang="pl-PL" sz="5400" dirty="0" smtClean="0">
                <a:latin typeface="Georgia"/>
                <a:cs typeface="Georgia"/>
              </a:rPr>
              <a:t> </a:t>
            </a:r>
            <a:r>
              <a:rPr lang="pl-PL" sz="5400" dirty="0" smtClean="0">
                <a:solidFill>
                  <a:srgbClr val="AA00CC"/>
                </a:solidFill>
                <a:latin typeface="Georgia"/>
                <a:cs typeface="Georgia"/>
              </a:rPr>
              <a:t>N </a:t>
            </a:r>
            <a:r>
              <a:rPr lang="pl-PL" sz="5400" dirty="0" smtClean="0">
                <a:solidFill>
                  <a:srgbClr val="840093"/>
                </a:solidFill>
                <a:latin typeface="Georgia"/>
                <a:cs typeface="Georgia"/>
              </a:rPr>
              <a:t>I</a:t>
            </a:r>
            <a:r>
              <a:rPr lang="pl-PL" sz="5400" dirty="0" smtClean="0">
                <a:latin typeface="Georgia"/>
                <a:cs typeface="Georgia"/>
              </a:rPr>
              <a:t> </a:t>
            </a:r>
            <a:r>
              <a:rPr lang="pl-PL" sz="5400" dirty="0" smtClean="0">
                <a:solidFill>
                  <a:srgbClr val="773A12"/>
                </a:solidFill>
                <a:latin typeface="Georgia"/>
                <a:cs typeface="Georgia"/>
              </a:rPr>
              <a:t>A </a:t>
            </a:r>
            <a:r>
              <a:rPr lang="pl-PL" sz="5400" dirty="0" smtClean="0">
                <a:solidFill>
                  <a:schemeClr val="tx2"/>
                </a:solidFill>
                <a:latin typeface="Georgia"/>
                <a:cs typeface="Georgia"/>
              </a:rPr>
              <a:t>?</a:t>
            </a:r>
            <a:endParaRPr lang="pl-PL" sz="54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965207" y="3407126"/>
            <a:ext cx="728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tx2"/>
                </a:solidFill>
                <a:latin typeface="Georgia"/>
                <a:cs typeface="Georgia"/>
                <a:hlinkClick r:id="rId4"/>
              </a:rPr>
              <a:t>dorota.szuszkiewicz@in2it.pl</a:t>
            </a:r>
            <a:r>
              <a:rPr lang="pl-PL" sz="36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endParaRPr lang="pl-PL" sz="36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464301"/>
            <a:ext cx="2133600" cy="365125"/>
          </a:xfrm>
        </p:spPr>
        <p:txBody>
          <a:bodyPr/>
          <a:lstStyle/>
          <a:p>
            <a:fld id="{C26B7C54-E0F8-9749-83AF-384A546A74B1}" type="slidenum">
              <a:rPr lang="pl-PL" smtClean="0">
                <a:solidFill>
                  <a:srgbClr val="FFFFFF"/>
                </a:solidFill>
              </a:rPr>
              <a:t>18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7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1066" y="16002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Dlaczego urządzenia mobilne są ważne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rgbClr val="1F497D"/>
                </a:solidFill>
                <a:latin typeface="Georgia"/>
                <a:cs typeface="Georgia"/>
              </a:rPr>
              <a:t>S</a:t>
            </a: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trona </a:t>
            </a: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„</a:t>
            </a: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lekka” </a:t>
            </a: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czy aplikacja?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Wstęp do </a:t>
            </a: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RWD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Użyteczność przede wszystkim!</a:t>
            </a:r>
            <a:endParaRPr lang="pl-PL" sz="28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Marketing na urządzeniach mobilnych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Wykorzystanie mediów </a:t>
            </a:r>
            <a:r>
              <a:rPr lang="pl-PL" sz="2800" dirty="0" err="1" smtClean="0">
                <a:solidFill>
                  <a:srgbClr val="1F497D"/>
                </a:solidFill>
                <a:latin typeface="Georgia"/>
                <a:cs typeface="Georgia"/>
              </a:rPr>
              <a:t>społecznościowych</a:t>
            </a:r>
            <a:endParaRPr lang="pl-PL" sz="28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>
                <a:solidFill>
                  <a:srgbClr val="1F497D"/>
                </a:solidFill>
                <a:latin typeface="Georgia"/>
                <a:cs typeface="Georgia"/>
              </a:rPr>
              <a:t>Działać i sprawdzać efekty, czyli słowo o KPI </a:t>
            </a:r>
          </a:p>
          <a:p>
            <a:pPr marL="514350" indent="-514350">
              <a:buFont typeface="+mj-lt"/>
              <a:buAutoNum type="arabicPeriod"/>
            </a:pPr>
            <a:endParaRPr lang="pl-PL" sz="28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marL="514350" indent="-514350">
              <a:buFont typeface="+mj-lt"/>
              <a:buAutoNum type="arabicPeriod"/>
            </a:pPr>
            <a:endParaRPr lang="pl-PL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marL="514350" indent="-514350">
              <a:buFont typeface="+mj-lt"/>
              <a:buAutoNum type="arabicPeriod"/>
            </a:pPr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676"/>
            <a:ext cx="9144000" cy="595216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2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8537"/>
            <a:ext cx="7958667" cy="62966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Georgia"/>
                <a:cs typeface="Georgia"/>
              </a:rPr>
              <a:t>Plan prezentacji</a:t>
            </a:r>
            <a:endParaRPr lang="pl-PL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0052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pl-PL" sz="28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marL="514350" indent="-514350">
              <a:buFont typeface="+mj-lt"/>
              <a:buAutoNum type="arabicPeriod"/>
            </a:pPr>
            <a:endParaRPr lang="pl-PL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marL="514350" indent="-514350">
              <a:buFont typeface="+mj-lt"/>
              <a:buAutoNum type="arabicPeriod"/>
            </a:pPr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676"/>
            <a:ext cx="9144000" cy="59521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45061" y="911271"/>
            <a:ext cx="7840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# 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telefon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to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urządzenie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które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większość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z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nas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odkłada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tylko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na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noc</a:t>
            </a:r>
            <a:endParaRPr lang="en-US" sz="2000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#  30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%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telefonów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używanych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przez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Polaków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to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smartfony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  </a:t>
            </a:r>
          </a:p>
          <a:p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  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umożliwiające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swobodne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surfowanie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w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Internecie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# 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lawinowo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wzrasta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ilość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MB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ściąganych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przez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użytkowników</a:t>
            </a:r>
            <a:endParaRPr lang="en-US" sz="2000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  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na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 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urządzeniach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mobilnych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(2011 do 2010 – 140%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)</a:t>
            </a:r>
          </a:p>
          <a:p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# 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nasycenie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rynku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telefonów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w 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Polsce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wynosi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115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%</a:t>
            </a:r>
          </a:p>
          <a:p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   (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wg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raportu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Opera Mobile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)</a:t>
            </a:r>
            <a:endParaRPr lang="en-US" sz="2000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# 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docieramy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do 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zamożniejszych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lepiej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wykształconych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Klientów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, </a:t>
            </a:r>
            <a:endParaRPr lang="en-US" sz="2000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  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którzy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dokonują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transakcji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o 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wyższej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/>
                <a:cs typeface="Georgia"/>
              </a:rPr>
              <a:t>wartości</a:t>
            </a:r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aniżeli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przeciętni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</a:p>
          <a:p>
            <a:r>
              <a:rPr lang="en-US" sz="2000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  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użytkownicy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na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serwisie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 “</a:t>
            </a:r>
            <a:r>
              <a:rPr lang="en-US" sz="2000" dirty="0" err="1" smtClean="0">
                <a:solidFill>
                  <a:schemeClr val="tx2"/>
                </a:solidFill>
                <a:latin typeface="Georgia"/>
                <a:cs typeface="Georgia"/>
              </a:rPr>
              <a:t>tradycyjnym</a:t>
            </a:r>
            <a:r>
              <a:rPr lang="en-US" sz="2000" dirty="0" smtClean="0">
                <a:solidFill>
                  <a:schemeClr val="tx2"/>
                </a:solidFill>
                <a:latin typeface="Georgia"/>
                <a:cs typeface="Georgia"/>
              </a:rPr>
              <a:t>”</a:t>
            </a:r>
            <a:endParaRPr lang="en-US" sz="2000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#  40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%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polskich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internautów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deklaruje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,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że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zamierza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w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przyszłości</a:t>
            </a:r>
            <a:endParaRPr lang="en-US" sz="2000" dirty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  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dokonywać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zakupów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przez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Internet </a:t>
            </a:r>
          </a:p>
          <a:p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#  52%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polskich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Georgia"/>
                <a:cs typeface="Georgia"/>
              </a:rPr>
              <a:t>internautówma</a:t>
            </a:r>
            <a:r>
              <a:rPr lang="en-US" sz="200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zamiar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używać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smartfonów</a:t>
            </a:r>
            <a:endParaRPr lang="en-US" sz="2000" dirty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    do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rezerwowania</a:t>
            </a:r>
            <a:r>
              <a:rPr lang="en-US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biletów</a:t>
            </a:r>
            <a:endParaRPr lang="en-US" sz="20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endParaRPr lang="en-US" sz="2000" dirty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    (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źródło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: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raport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Interaktywnie.com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)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1" y="0"/>
            <a:ext cx="7840768" cy="578862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rgbClr val="FFFFFF"/>
                </a:solidFill>
                <a:latin typeface="Georgia"/>
                <a:cs typeface="Georgia"/>
              </a:rPr>
              <a:t>Dlaczego urządzenia mobilne są ważne?</a:t>
            </a:r>
            <a:endParaRPr lang="pl-PL" sz="32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4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1553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pl-PL" sz="28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marL="514350" indent="-514350">
              <a:buFont typeface="+mj-lt"/>
              <a:buAutoNum type="arabicPeriod"/>
            </a:pPr>
            <a:endParaRPr lang="pl-PL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676"/>
            <a:ext cx="9144000" cy="59521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57200" y="1724072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endParaRPr lang="en-US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endParaRPr lang="en-US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endParaRPr lang="en-US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endParaRPr lang="cs-CZ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766227" y="-48588"/>
            <a:ext cx="7586133" cy="65506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FFFF"/>
                </a:solidFill>
                <a:latin typeface="Georgia"/>
                <a:cs typeface="Georgia"/>
              </a:rPr>
              <a:t>Sposób użytkowania telefonu </a:t>
            </a:r>
            <a:endParaRPr lang="pl-PL" sz="32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464301"/>
            <a:ext cx="2133600" cy="365125"/>
          </a:xfrm>
        </p:spPr>
        <p:txBody>
          <a:bodyPr/>
          <a:lstStyle/>
          <a:p>
            <a:fld id="{C26B7C54-E0F8-9749-83AF-384A546A74B1}" type="slidenum">
              <a:rPr lang="pl-PL" smtClean="0">
                <a:solidFill>
                  <a:srgbClr val="FFFFFF"/>
                </a:solidFill>
              </a:rPr>
              <a:t>4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10" name="Obraz 9" descr="pucc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317680"/>
            <a:ext cx="1790543" cy="1812925"/>
          </a:xfrm>
          <a:prstGeom prst="rect">
            <a:avLst/>
          </a:prstGeom>
        </p:spPr>
      </p:pic>
      <p:sp>
        <p:nvSpPr>
          <p:cNvPr id="11" name="PoleTekstowe 10"/>
          <p:cNvSpPr txBox="1"/>
          <p:nvPr/>
        </p:nvSpPr>
        <p:spPr>
          <a:xfrm>
            <a:off x="3032125" y="1317680"/>
            <a:ext cx="526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Georgia"/>
                <a:cs typeface="Georgia"/>
              </a:rPr>
              <a:t>97%   </a:t>
            </a:r>
          </a:p>
        </p:txBody>
      </p:sp>
      <p:pic>
        <p:nvPicPr>
          <p:cNvPr id="12" name="Obraz 11" descr="Zrzut ekranu 2013-05-12 o 14.04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66417"/>
            <a:ext cx="1143000" cy="1143000"/>
          </a:xfrm>
          <a:prstGeom prst="rect">
            <a:avLst/>
          </a:prstGeom>
        </p:spPr>
      </p:pic>
      <p:pic>
        <p:nvPicPr>
          <p:cNvPr id="13" name="Obraz 12" descr="Zrzut ekranu 2013-05-12 o 14.04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5" y="1890470"/>
            <a:ext cx="1130300" cy="1193800"/>
          </a:xfrm>
          <a:prstGeom prst="rect">
            <a:avLst/>
          </a:prstGeom>
        </p:spPr>
      </p:pic>
      <p:sp>
        <p:nvSpPr>
          <p:cNvPr id="14" name="PoleTekstowe 13"/>
          <p:cNvSpPr txBox="1"/>
          <p:nvPr/>
        </p:nvSpPr>
        <p:spPr>
          <a:xfrm>
            <a:off x="3111500" y="2426033"/>
            <a:ext cx="1206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2"/>
                </a:solidFill>
                <a:latin typeface="Georgia"/>
                <a:cs typeface="Georgia"/>
              </a:rPr>
              <a:t>97%</a:t>
            </a:r>
            <a:endParaRPr lang="pl-PL" sz="32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pic>
        <p:nvPicPr>
          <p:cNvPr id="15" name="Obraz 14" descr="Zrzut ekranu 2013-05-12 o 14.04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0" y="1299186"/>
            <a:ext cx="1155700" cy="1155700"/>
          </a:xfrm>
          <a:prstGeom prst="rect">
            <a:avLst/>
          </a:prstGeom>
        </p:spPr>
      </p:pic>
      <p:pic>
        <p:nvPicPr>
          <p:cNvPr id="16" name="Obraz 15" descr="Zrzut ekranu 2013-05-12 o 14.05.1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1248664"/>
            <a:ext cx="1181100" cy="1231900"/>
          </a:xfrm>
          <a:prstGeom prst="rect">
            <a:avLst/>
          </a:prstGeom>
        </p:spPr>
      </p:pic>
      <p:sp>
        <p:nvSpPr>
          <p:cNvPr id="17" name="PoleTekstowe 16"/>
          <p:cNvSpPr txBox="1"/>
          <p:nvPr/>
        </p:nvSpPr>
        <p:spPr>
          <a:xfrm>
            <a:off x="5772150" y="2435558"/>
            <a:ext cx="1206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2"/>
                </a:solidFill>
                <a:latin typeface="Georgia"/>
                <a:cs typeface="Georgia"/>
              </a:rPr>
              <a:t>84%</a:t>
            </a:r>
            <a:endParaRPr lang="pl-PL" sz="32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18" name="PoleTekstowe 17"/>
          <p:cNvSpPr txBox="1"/>
          <p:nvPr/>
        </p:nvSpPr>
        <p:spPr>
          <a:xfrm>
            <a:off x="7512050" y="2445083"/>
            <a:ext cx="1206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2"/>
                </a:solidFill>
                <a:latin typeface="Georgia"/>
                <a:cs typeface="Georgia"/>
              </a:rPr>
              <a:t>83%</a:t>
            </a:r>
            <a:endParaRPr lang="pl-PL" sz="32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pic>
        <p:nvPicPr>
          <p:cNvPr id="20" name="Obraz 19" descr="Zrzut ekranu 2013-05-12 o 14.12.5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68" y="3690411"/>
            <a:ext cx="1225707" cy="1671419"/>
          </a:xfrm>
          <a:prstGeom prst="rect">
            <a:avLst/>
          </a:prstGeom>
        </p:spPr>
      </p:pic>
      <p:pic>
        <p:nvPicPr>
          <p:cNvPr id="21" name="Obraz 20" descr="Zrzut ekranu 2013-05-12 o 14.04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75" y="3839736"/>
            <a:ext cx="1143000" cy="1143000"/>
          </a:xfrm>
          <a:prstGeom prst="rect">
            <a:avLst/>
          </a:prstGeom>
        </p:spPr>
      </p:pic>
      <p:pic>
        <p:nvPicPr>
          <p:cNvPr id="22" name="Obraz 21" descr="Zrzut ekranu 2013-05-12 o 14.04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741033"/>
            <a:ext cx="1130300" cy="1193800"/>
          </a:xfrm>
          <a:prstGeom prst="rect">
            <a:avLst/>
          </a:prstGeom>
        </p:spPr>
      </p:pic>
      <p:sp>
        <p:nvSpPr>
          <p:cNvPr id="23" name="PoleTekstowe 22"/>
          <p:cNvSpPr txBox="1"/>
          <p:nvPr/>
        </p:nvSpPr>
        <p:spPr>
          <a:xfrm>
            <a:off x="3136900" y="4899352"/>
            <a:ext cx="1206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2"/>
                </a:solidFill>
                <a:latin typeface="Georgia"/>
                <a:cs typeface="Georgia"/>
              </a:rPr>
              <a:t>92%</a:t>
            </a:r>
            <a:endParaRPr lang="pl-PL" sz="32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pic>
        <p:nvPicPr>
          <p:cNvPr id="24" name="Obraz 23" descr="Zrzut ekranu 2013-05-12 o 14.04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25" y="3867755"/>
            <a:ext cx="1155700" cy="1155700"/>
          </a:xfrm>
          <a:prstGeom prst="rect">
            <a:avLst/>
          </a:prstGeom>
        </p:spPr>
      </p:pic>
      <p:pic>
        <p:nvPicPr>
          <p:cNvPr id="25" name="Obraz 24" descr="Zrzut ekranu 2013-05-12 o 14.05.1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3817233"/>
            <a:ext cx="1181100" cy="1231900"/>
          </a:xfrm>
          <a:prstGeom prst="rect">
            <a:avLst/>
          </a:prstGeom>
        </p:spPr>
      </p:pic>
      <p:sp>
        <p:nvSpPr>
          <p:cNvPr id="26" name="PoleTekstowe 25"/>
          <p:cNvSpPr txBox="1"/>
          <p:nvPr/>
        </p:nvSpPr>
        <p:spPr>
          <a:xfrm>
            <a:off x="4740275" y="4918402"/>
            <a:ext cx="1206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2"/>
                </a:solidFill>
                <a:latin typeface="Georgia"/>
                <a:cs typeface="Georgia"/>
              </a:rPr>
              <a:t>89%</a:t>
            </a:r>
            <a:endParaRPr lang="pl-PL" sz="32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27" name="PoleTekstowe 26"/>
          <p:cNvSpPr txBox="1"/>
          <p:nvPr/>
        </p:nvSpPr>
        <p:spPr>
          <a:xfrm>
            <a:off x="6378575" y="4918402"/>
            <a:ext cx="1206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2"/>
                </a:solidFill>
                <a:latin typeface="Georgia"/>
                <a:cs typeface="Georgia"/>
              </a:rPr>
              <a:t>87%</a:t>
            </a:r>
            <a:endParaRPr lang="pl-PL" sz="32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28" name="PoleTekstowe 27"/>
          <p:cNvSpPr txBox="1"/>
          <p:nvPr/>
        </p:nvSpPr>
        <p:spPr>
          <a:xfrm>
            <a:off x="7753350" y="4912052"/>
            <a:ext cx="1206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2"/>
                </a:solidFill>
                <a:latin typeface="Georgia"/>
                <a:cs typeface="Georgia"/>
              </a:rPr>
              <a:t>77%</a:t>
            </a:r>
            <a:endParaRPr lang="pl-PL" sz="32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210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 descr="backgr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676"/>
            <a:ext cx="9144000" cy="595216"/>
          </a:xfrm>
          <a:prstGeom prst="rect">
            <a:avLst/>
          </a:prstGeom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5</a:t>
            </a:fld>
            <a:endParaRPr lang="pl-PL"/>
          </a:p>
        </p:txBody>
      </p:sp>
      <p:pic>
        <p:nvPicPr>
          <p:cNvPr id="16" name="Obraz 15" descr="480962_370176303077332_1814568158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46" y="0"/>
            <a:ext cx="3657600" cy="6858000"/>
          </a:xfrm>
          <a:prstGeom prst="rect">
            <a:avLst/>
          </a:prstGeom>
        </p:spPr>
      </p:pic>
      <p:sp>
        <p:nvSpPr>
          <p:cNvPr id="17" name="PoleTekstowe 16"/>
          <p:cNvSpPr txBox="1"/>
          <p:nvPr/>
        </p:nvSpPr>
        <p:spPr>
          <a:xfrm>
            <a:off x="694259" y="1659462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1F497D"/>
                </a:solidFill>
                <a:latin typeface="Georgia"/>
                <a:cs typeface="Georgia"/>
              </a:rPr>
              <a:t>Brak</a:t>
            </a:r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pl-PL" sz="2000" dirty="0" smtClean="0">
                <a:solidFill>
                  <a:srgbClr val="1F497D"/>
                </a:solidFill>
                <a:latin typeface="Georgia"/>
                <a:cs typeface="Georgia"/>
              </a:rPr>
              <a:t>jednoznacznej odpowiedzi na pytanie:  „co jest lepsze?”</a:t>
            </a:r>
          </a:p>
          <a:p>
            <a:endParaRPr lang="pl-PL" sz="20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endParaRPr lang="pl-PL" sz="2400" dirty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pl-PL" sz="3600" dirty="0" smtClean="0">
                <a:solidFill>
                  <a:srgbClr val="1F497D"/>
                </a:solidFill>
                <a:latin typeface="Georgia"/>
                <a:cs typeface="Georgia"/>
              </a:rPr>
              <a:t>Idealnym,</a:t>
            </a:r>
          </a:p>
          <a:p>
            <a:r>
              <a:rPr lang="pl-PL" sz="2000" dirty="0" smtClean="0">
                <a:solidFill>
                  <a:srgbClr val="1F497D"/>
                </a:solidFill>
                <a:latin typeface="Georgia"/>
                <a:cs typeface="Georgia"/>
              </a:rPr>
              <a:t>choć kosztownym rozwiązaniem</a:t>
            </a:r>
          </a:p>
          <a:p>
            <a:r>
              <a:rPr lang="pl-PL" sz="2000" dirty="0" smtClean="0">
                <a:solidFill>
                  <a:srgbClr val="1F497D"/>
                </a:solidFill>
                <a:latin typeface="Georgia"/>
                <a:cs typeface="Georgia"/>
              </a:rPr>
              <a:t>jest wdrożenie obu kanałów dostępu</a:t>
            </a:r>
          </a:p>
          <a:p>
            <a:r>
              <a:rPr lang="pl-PL" sz="2000" dirty="0" smtClean="0">
                <a:solidFill>
                  <a:srgbClr val="1F497D"/>
                </a:solidFill>
                <a:latin typeface="Georgia"/>
                <a:cs typeface="Georgia"/>
              </a:rPr>
              <a:t>do usług. </a:t>
            </a:r>
          </a:p>
        </p:txBody>
      </p:sp>
      <p:sp>
        <p:nvSpPr>
          <p:cNvPr id="21" name="Tytuł 20"/>
          <p:cNvSpPr>
            <a:spLocks noGrp="1"/>
          </p:cNvSpPr>
          <p:nvPr>
            <p:ph type="title"/>
          </p:nvPr>
        </p:nvSpPr>
        <p:spPr>
          <a:xfrm>
            <a:off x="-609596" y="0"/>
            <a:ext cx="7179733" cy="741362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pl-PL" sz="2800" kern="1200" dirty="0" smtClean="0">
                <a:solidFill>
                  <a:srgbClr val="FFFFFF"/>
                </a:solidFill>
                <a:effectLst/>
                <a:latin typeface="Georgia"/>
                <a:ea typeface="+mn-ea"/>
                <a:cs typeface="Georgia"/>
              </a:rPr>
              <a:t>Strona mobilna czy aplikacja?</a:t>
            </a:r>
            <a:endParaRPr lang="pl-PL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912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7125"/>
            <a:ext cx="9144000" cy="666750"/>
          </a:xfrm>
          <a:prstGeom prst="rect">
            <a:avLst/>
          </a:prstGeom>
        </p:spPr>
      </p:pic>
      <p:pic>
        <p:nvPicPr>
          <p:cNvPr id="6" name="Obraz 5" descr="iphone_lekka2013.jpg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48" y="622300"/>
            <a:ext cx="2656499" cy="5584825"/>
          </a:xfrm>
          <a:prstGeom prst="rect">
            <a:avLst/>
          </a:prstGeom>
        </p:spPr>
      </p:pic>
      <p:pic>
        <p:nvPicPr>
          <p:cNvPr id="8" name="Obraz 7" descr="okazj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61" y="593726"/>
            <a:ext cx="2652769" cy="5576984"/>
          </a:xfrm>
          <a:prstGeom prst="rect">
            <a:avLst/>
          </a:prstGeom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464301"/>
            <a:ext cx="2133600" cy="365125"/>
          </a:xfrm>
        </p:spPr>
        <p:txBody>
          <a:bodyPr/>
          <a:lstStyle/>
          <a:p>
            <a:fld id="{C26B7C54-E0F8-9749-83AF-384A546A74B1}" type="slidenum">
              <a:rPr lang="pl-PL" smtClean="0">
                <a:solidFill>
                  <a:srgbClr val="FFFFFF"/>
                </a:solidFill>
              </a:rPr>
              <a:t>6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-38104"/>
            <a:ext cx="7772400" cy="863600"/>
          </a:xfrm>
        </p:spPr>
        <p:txBody>
          <a:bodyPr/>
          <a:lstStyle/>
          <a:p>
            <a:pPr rtl="0" eaLnBrk="1" latinLnBrk="0" hangingPunct="1"/>
            <a:r>
              <a:rPr lang="pl-PL" sz="3200" kern="1200" dirty="0" smtClean="0">
                <a:solidFill>
                  <a:srgbClr val="FFFFFF"/>
                </a:solidFill>
                <a:effectLst/>
                <a:latin typeface="Georgia"/>
                <a:ea typeface="+mn-ea"/>
                <a:cs typeface="Georgia"/>
              </a:rPr>
              <a:t>Strona mobilna czy aplikacja?</a:t>
            </a:r>
            <a:endParaRPr lang="pl-PL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684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pl-PL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marL="514350" indent="-514350">
              <a:buFont typeface="+mj-lt"/>
              <a:buAutoNum type="arabicPeriod"/>
            </a:pPr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676"/>
            <a:ext cx="9144000" cy="59521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04800" y="942838"/>
            <a:ext cx="861906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1F497D"/>
                </a:solidFill>
                <a:latin typeface="Georgia"/>
                <a:cs typeface="Georgia"/>
              </a:rPr>
              <a:t>RWD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czyli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b="1" dirty="0" err="1" smtClean="0">
                <a:solidFill>
                  <a:srgbClr val="1F497D"/>
                </a:solidFill>
                <a:latin typeface="Georgia"/>
                <a:cs typeface="Georgia"/>
              </a:rPr>
              <a:t>Responsive</a:t>
            </a:r>
            <a:r>
              <a:rPr lang="cs-CZ" sz="2000" b="1" dirty="0" smtClean="0">
                <a:solidFill>
                  <a:srgbClr val="1F497D"/>
                </a:solidFill>
                <a:latin typeface="Georgia"/>
                <a:cs typeface="Georgia"/>
              </a:rPr>
              <a:t> Web </a:t>
            </a:r>
            <a:r>
              <a:rPr lang="cs-CZ" sz="2000" b="1" dirty="0" smtClean="0">
                <a:solidFill>
                  <a:srgbClr val="1F497D"/>
                </a:solidFill>
                <a:latin typeface="Georgia"/>
                <a:cs typeface="Georgia"/>
              </a:rPr>
              <a:t>D</a:t>
            </a:r>
            <a:r>
              <a:rPr lang="cs-CZ" sz="2000" b="1" dirty="0" smtClean="0">
                <a:solidFill>
                  <a:srgbClr val="1F497D"/>
                </a:solidFill>
                <a:latin typeface="Georgia"/>
                <a:cs typeface="Georgia"/>
              </a:rPr>
              <a:t>esign</a:t>
            </a:r>
          </a:p>
          <a:p>
            <a:pPr algn="ctr"/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to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taki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sposób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projektowania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serwisów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internetowych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,</a:t>
            </a:r>
          </a:p>
          <a:p>
            <a:pPr algn="ctr"/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aby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wyświetlały</a:t>
            </a:r>
            <a:r>
              <a:rPr lang="cs-CZ" sz="2000" dirty="0">
                <a:solidFill>
                  <a:srgbClr val="1F497D"/>
                </a:solidFill>
                <a:latin typeface="Georgia"/>
                <a:cs typeface="Georgia"/>
              </a:rPr>
              <a:t> 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się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poprawnie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na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wszystkich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rodzajach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urządzeń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: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prostych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telefonach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,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smartfonach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,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tabletach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,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komputerach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a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nawet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telewizorach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. </a:t>
            </a:r>
          </a:p>
          <a:p>
            <a:pPr algn="ctr"/>
            <a:endParaRPr lang="cs-CZ" sz="20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algn="ctr"/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Aby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poprawnie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wykona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ć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stronę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responsywną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należy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przygotować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i 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zaimplementować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kilka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różnych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layoutów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graficznychi</a:t>
            </a:r>
            <a:endParaRPr lang="cs-CZ" sz="2000" dirty="0">
              <a:solidFill>
                <a:srgbClr val="1F497D"/>
              </a:solidFill>
              <a:latin typeface="Georgia"/>
              <a:cs typeface="Georgia"/>
            </a:endParaRPr>
          </a:p>
          <a:p>
            <a:pPr algn="ctr"/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oraz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serwować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odpowiednią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wersję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wyglądu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(a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także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funcjonalność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)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danemu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modelowi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telefonu.</a:t>
            </a:r>
          </a:p>
          <a:p>
            <a:endParaRPr lang="cs-CZ" sz="20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endParaRPr lang="cs-CZ" sz="2000" dirty="0">
              <a:solidFill>
                <a:srgbClr val="1F497D"/>
              </a:solidFill>
              <a:latin typeface="Georgia"/>
              <a:cs typeface="Georgia"/>
            </a:endParaRPr>
          </a:p>
          <a:p>
            <a:endParaRPr lang="cs-CZ" sz="2000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lvl="1"/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	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Podstawowym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parametrem jest </a:t>
            </a:r>
            <a:r>
              <a:rPr lang="cs-CZ" sz="2000" dirty="0" err="1" smtClean="0">
                <a:solidFill>
                  <a:srgbClr val="1F497D"/>
                </a:solidFill>
                <a:latin typeface="Georgia"/>
                <a:cs typeface="Georgia"/>
              </a:rPr>
              <a:t>rozdzielczość</a:t>
            </a:r>
            <a:r>
              <a:rPr lang="cs-CZ" sz="2000" dirty="0" smtClean="0">
                <a:solidFill>
                  <a:srgbClr val="1F497D"/>
                </a:solidFill>
                <a:latin typeface="Georgia"/>
                <a:cs typeface="Georgia"/>
              </a:rPr>
              <a:t> telefonu: </a:t>
            </a:r>
            <a:endParaRPr lang="cs-CZ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cs-CZ" dirty="0" smtClean="0">
                <a:solidFill>
                  <a:srgbClr val="1F497D"/>
                </a:solidFill>
                <a:latin typeface="Georgia"/>
                <a:cs typeface="Georgia"/>
              </a:rPr>
              <a:t>		#   &lt; </a:t>
            </a:r>
            <a:r>
              <a:rPr lang="cs-CZ" dirty="0">
                <a:solidFill>
                  <a:srgbClr val="1F497D"/>
                </a:solidFill>
                <a:latin typeface="Georgia"/>
                <a:cs typeface="Georgia"/>
              </a:rPr>
              <a:t>320 </a:t>
            </a:r>
            <a:r>
              <a:rPr lang="cs-CZ" dirty="0" err="1" smtClean="0">
                <a:solidFill>
                  <a:srgbClr val="1F497D"/>
                </a:solidFill>
                <a:latin typeface="Georgia"/>
                <a:cs typeface="Georgia"/>
              </a:rPr>
              <a:t>px</a:t>
            </a:r>
            <a:r>
              <a:rPr lang="cs-CZ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dirty="0" err="1" smtClean="0">
                <a:solidFill>
                  <a:srgbClr val="1F497D"/>
                </a:solidFill>
                <a:latin typeface="Georgia"/>
                <a:cs typeface="Georgia"/>
              </a:rPr>
              <a:t>dotykowe</a:t>
            </a:r>
            <a:r>
              <a:rPr lang="cs-CZ" dirty="0" smtClean="0">
                <a:solidFill>
                  <a:srgbClr val="1F497D"/>
                </a:solidFill>
                <a:latin typeface="Georgia"/>
                <a:cs typeface="Georgia"/>
              </a:rPr>
              <a:t>/</a:t>
            </a:r>
            <a:r>
              <a:rPr lang="cs-CZ" dirty="0" err="1" smtClean="0">
                <a:solidFill>
                  <a:srgbClr val="1F497D"/>
                </a:solidFill>
                <a:latin typeface="Georgia"/>
                <a:cs typeface="Georgia"/>
              </a:rPr>
              <a:t>niedotykowe</a:t>
            </a:r>
            <a:endParaRPr lang="cs-CZ" dirty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cs-CZ" dirty="0" smtClean="0">
                <a:solidFill>
                  <a:srgbClr val="1F497D"/>
                </a:solidFill>
                <a:latin typeface="Georgia"/>
                <a:cs typeface="Georgia"/>
              </a:rPr>
              <a:t>		#       320 </a:t>
            </a:r>
            <a:r>
              <a:rPr lang="cs-CZ" dirty="0">
                <a:solidFill>
                  <a:srgbClr val="1F497D"/>
                </a:solidFill>
                <a:latin typeface="Georgia"/>
                <a:cs typeface="Georgia"/>
              </a:rPr>
              <a:t>- 720 </a:t>
            </a:r>
            <a:r>
              <a:rPr lang="cs-CZ" dirty="0" err="1" smtClean="0">
                <a:solidFill>
                  <a:srgbClr val="1F497D"/>
                </a:solidFill>
                <a:latin typeface="Georgia"/>
                <a:cs typeface="Georgia"/>
              </a:rPr>
              <a:t>px</a:t>
            </a:r>
            <a:r>
              <a:rPr lang="cs-CZ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dirty="0" err="1" smtClean="0">
                <a:solidFill>
                  <a:srgbClr val="1F497D"/>
                </a:solidFill>
                <a:latin typeface="Georgia"/>
                <a:cs typeface="Georgia"/>
              </a:rPr>
              <a:t>dotykowe</a:t>
            </a:r>
            <a:r>
              <a:rPr lang="cs-CZ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endParaRPr lang="cs-CZ" dirty="0">
              <a:solidFill>
                <a:srgbClr val="1F497D"/>
              </a:solidFill>
              <a:latin typeface="Georgia"/>
              <a:cs typeface="Georgia"/>
            </a:endParaRPr>
          </a:p>
          <a:p>
            <a:r>
              <a:rPr lang="cs-CZ" dirty="0" smtClean="0">
                <a:solidFill>
                  <a:srgbClr val="1F497D"/>
                </a:solidFill>
                <a:latin typeface="Georgia"/>
                <a:cs typeface="Georgia"/>
              </a:rPr>
              <a:t>		#       720 </a:t>
            </a:r>
            <a:r>
              <a:rPr lang="cs-CZ" dirty="0">
                <a:solidFill>
                  <a:srgbClr val="1F497D"/>
                </a:solidFill>
                <a:latin typeface="Georgia"/>
                <a:cs typeface="Georgia"/>
              </a:rPr>
              <a:t>- 900 </a:t>
            </a:r>
            <a:r>
              <a:rPr lang="cs-CZ" dirty="0" err="1" smtClean="0">
                <a:solidFill>
                  <a:srgbClr val="1F497D"/>
                </a:solidFill>
                <a:latin typeface="Georgia"/>
                <a:cs typeface="Georgia"/>
              </a:rPr>
              <a:t>px</a:t>
            </a:r>
            <a:r>
              <a:rPr lang="cs-CZ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dirty="0" err="1">
                <a:solidFill>
                  <a:srgbClr val="1F497D"/>
                </a:solidFill>
                <a:latin typeface="Georgia"/>
                <a:cs typeface="Georgia"/>
              </a:rPr>
              <a:t>dotykowe</a:t>
            </a:r>
            <a:r>
              <a:rPr lang="cs-CZ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</a:p>
          <a:p>
            <a:r>
              <a:rPr lang="cs-CZ" dirty="0" smtClean="0">
                <a:solidFill>
                  <a:srgbClr val="1F497D"/>
                </a:solidFill>
                <a:latin typeface="Georgia"/>
                <a:cs typeface="Georgia"/>
              </a:rPr>
              <a:t>		#       900 </a:t>
            </a:r>
            <a:r>
              <a:rPr lang="cs-CZ" dirty="0" err="1" smtClean="0">
                <a:solidFill>
                  <a:srgbClr val="1F497D"/>
                </a:solidFill>
                <a:latin typeface="Georgia"/>
                <a:cs typeface="Georgia"/>
              </a:rPr>
              <a:t>px</a:t>
            </a:r>
            <a:r>
              <a:rPr lang="cs-CZ" dirty="0" smtClean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lang="cs-CZ" dirty="0" err="1">
                <a:solidFill>
                  <a:srgbClr val="1F497D"/>
                </a:solidFill>
                <a:latin typeface="Georgia"/>
                <a:cs typeface="Georgia"/>
              </a:rPr>
              <a:t>dotykowe</a:t>
            </a:r>
            <a:r>
              <a:rPr lang="cs-CZ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endParaRPr lang="cs-CZ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endParaRPr lang="cs-CZ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endParaRPr lang="cs-CZ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7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57200" y="-13228"/>
            <a:ext cx="8229600" cy="775229"/>
          </a:xfrm>
        </p:spPr>
        <p:txBody>
          <a:bodyPr/>
          <a:lstStyle/>
          <a:p>
            <a:pPr rtl="0" eaLnBrk="1" latinLnBrk="0" hangingPunct="1"/>
            <a:r>
              <a:rPr lang="pl-PL" sz="3200" kern="1200" dirty="0" smtClean="0">
                <a:solidFill>
                  <a:srgbClr val="FFFFFF"/>
                </a:solidFill>
                <a:effectLst/>
                <a:latin typeface="Georgia"/>
                <a:ea typeface="+mn-ea"/>
                <a:cs typeface="Georgia"/>
              </a:rPr>
              <a:t>Wstęp do  RWD </a:t>
            </a:r>
          </a:p>
        </p:txBody>
      </p:sp>
    </p:spTree>
    <p:extLst>
      <p:ext uri="{BB962C8B-B14F-4D97-AF65-F5344CB8AC3E}">
        <p14:creationId xmlns:p14="http://schemas.microsoft.com/office/powerpoint/2010/main" val="17676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7125"/>
            <a:ext cx="9144000" cy="666750"/>
          </a:xfrm>
          <a:prstGeom prst="rect">
            <a:avLst/>
          </a:prstGeom>
        </p:spPr>
      </p:pic>
      <p:pic>
        <p:nvPicPr>
          <p:cNvPr id="8" name="Obraz 7" descr="Zrzut ekranu 2013-05-12 o 16.32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216"/>
            <a:ext cx="6969060" cy="4213851"/>
          </a:xfrm>
          <a:prstGeom prst="rect">
            <a:avLst/>
          </a:prstGeom>
        </p:spPr>
      </p:pic>
      <p:pic>
        <p:nvPicPr>
          <p:cNvPr id="9" name="Obraz 8" descr="Zrzut ekranu 2013-05-12 o 16.33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14" y="2590800"/>
            <a:ext cx="2042286" cy="3505200"/>
          </a:xfrm>
          <a:prstGeom prst="rect">
            <a:avLst/>
          </a:prstGeom>
        </p:spPr>
      </p:pic>
      <p:sp>
        <p:nvSpPr>
          <p:cNvPr id="10" name="PoleTekstowe 9"/>
          <p:cNvSpPr txBox="1"/>
          <p:nvPr/>
        </p:nvSpPr>
        <p:spPr>
          <a:xfrm>
            <a:off x="7214659" y="2003425"/>
            <a:ext cx="193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1F497D"/>
                </a:solidFill>
                <a:latin typeface="Georgia"/>
                <a:cs typeface="Georgia"/>
              </a:rPr>
              <a:t>Strona  „lekka”</a:t>
            </a:r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11" name="PoleTekstowe 10"/>
          <p:cNvSpPr txBox="1"/>
          <p:nvPr/>
        </p:nvSpPr>
        <p:spPr>
          <a:xfrm>
            <a:off x="626520" y="4994275"/>
            <a:ext cx="601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/>
                </a:solidFill>
                <a:latin typeface="Georgia"/>
                <a:cs typeface="Georgia"/>
              </a:rPr>
              <a:t>Standardowa </a:t>
            </a:r>
            <a:r>
              <a:rPr lang="pl-PL" dirty="0" smtClean="0">
                <a:solidFill>
                  <a:schemeClr val="tx2"/>
                </a:solidFill>
                <a:latin typeface="Georgia"/>
                <a:cs typeface="Georgia"/>
              </a:rPr>
              <a:t>strona </a:t>
            </a:r>
            <a:r>
              <a:rPr lang="pl-PL" u="sng" dirty="0" smtClean="0">
                <a:solidFill>
                  <a:srgbClr val="1F497D"/>
                </a:solidFill>
                <a:latin typeface="Georgia"/>
                <a:cs typeface="Georgia"/>
              </a:rPr>
              <a:t>http://</a:t>
            </a:r>
            <a:r>
              <a:rPr lang="pl-PL" u="sng" dirty="0" err="1" smtClean="0">
                <a:solidFill>
                  <a:srgbClr val="1F497D"/>
                </a:solidFill>
                <a:latin typeface="Georgia"/>
                <a:cs typeface="Georgia"/>
              </a:rPr>
              <a:t>www.humaan.com.au</a:t>
            </a:r>
            <a:r>
              <a:rPr lang="pl-PL" u="sng" dirty="0" smtClean="0">
                <a:solidFill>
                  <a:srgbClr val="1F497D"/>
                </a:solidFill>
                <a:latin typeface="Georgia"/>
                <a:cs typeface="Georgia"/>
              </a:rPr>
              <a:t>/ </a:t>
            </a:r>
            <a:endParaRPr lang="pl-PL" u="sng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464301"/>
            <a:ext cx="2133600" cy="365125"/>
          </a:xfrm>
        </p:spPr>
        <p:txBody>
          <a:bodyPr/>
          <a:lstStyle/>
          <a:p>
            <a:fld id="{C26B7C54-E0F8-9749-83AF-384A546A74B1}" type="slidenum">
              <a:rPr lang="pl-PL" smtClean="0">
                <a:solidFill>
                  <a:srgbClr val="FFFFFF"/>
                </a:solidFill>
              </a:rPr>
              <a:t>8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45067"/>
          </a:xfrm>
        </p:spPr>
        <p:txBody>
          <a:bodyPr/>
          <a:lstStyle/>
          <a:p>
            <a:pPr rtl="0" eaLnBrk="1" latinLnBrk="0" hangingPunct="1"/>
            <a:r>
              <a:rPr lang="pl-PL" sz="3200" kern="1200" dirty="0" smtClean="0">
                <a:solidFill>
                  <a:srgbClr val="FFFFFF"/>
                </a:solidFill>
                <a:effectLst/>
                <a:latin typeface="Georgia"/>
                <a:ea typeface="+mn-ea"/>
                <a:cs typeface="Georgia"/>
              </a:rPr>
              <a:t>Wstęp do  RWD </a:t>
            </a:r>
            <a:endParaRPr lang="pl-PL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850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0267" y="1413933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pl-PL" dirty="0" smtClean="0">
              <a:solidFill>
                <a:srgbClr val="1F497D"/>
              </a:solidFill>
              <a:latin typeface="Georgia"/>
              <a:cs typeface="Georgia"/>
            </a:endParaRPr>
          </a:p>
          <a:p>
            <a:pPr marL="514350" indent="-514350">
              <a:buFont typeface="+mj-lt"/>
              <a:buAutoNum type="arabicPeriod"/>
            </a:pPr>
            <a:endParaRPr lang="pl-PL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pic>
        <p:nvPicPr>
          <p:cNvPr id="4" name="Obraz 3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216"/>
          </a:xfrm>
          <a:prstGeom prst="rect">
            <a:avLst/>
          </a:prstGeom>
        </p:spPr>
      </p:pic>
      <p:pic>
        <p:nvPicPr>
          <p:cNvPr id="5" name="Obraz 4" descr="backgr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676"/>
            <a:ext cx="9144000" cy="595216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7C54-E0F8-9749-83AF-384A546A74B1}" type="slidenum">
              <a:rPr lang="pl-PL" smtClean="0"/>
              <a:t>9</a:t>
            </a:fld>
            <a:endParaRPr lang="pl-PL"/>
          </a:p>
        </p:txBody>
      </p:sp>
      <p:pic>
        <p:nvPicPr>
          <p:cNvPr id="8" name="Obraz 7" descr="androi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7" y="2362735"/>
            <a:ext cx="2463800" cy="3289300"/>
          </a:xfrm>
          <a:prstGeom prst="rect">
            <a:avLst/>
          </a:prstGeom>
        </p:spPr>
      </p:pic>
      <p:pic>
        <p:nvPicPr>
          <p:cNvPr id="10" name="Obraz 9" descr="apple_gree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1035052"/>
            <a:ext cx="1964266" cy="1964266"/>
          </a:xfrm>
          <a:prstGeom prst="rect">
            <a:avLst/>
          </a:prstGeom>
        </p:spPr>
      </p:pic>
      <p:pic>
        <p:nvPicPr>
          <p:cNvPr id="11" name="Obraz 10" descr="Zrzut ekranu 2013-05-14 o 19.48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814918"/>
            <a:ext cx="2159000" cy="2184400"/>
          </a:xfrm>
          <a:prstGeom prst="rect">
            <a:avLst/>
          </a:prstGeom>
        </p:spPr>
      </p:pic>
      <p:pic>
        <p:nvPicPr>
          <p:cNvPr id="12" name="Obraz 11" descr="Zrzut ekranu 2013-05-14 o 19.50.4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6" y="3280839"/>
            <a:ext cx="2019300" cy="1549400"/>
          </a:xfrm>
          <a:prstGeom prst="rect">
            <a:avLst/>
          </a:prstGeom>
        </p:spPr>
      </p:pic>
      <p:sp>
        <p:nvSpPr>
          <p:cNvPr id="13" name="PoleTekstowe 12"/>
          <p:cNvSpPr txBox="1"/>
          <p:nvPr/>
        </p:nvSpPr>
        <p:spPr>
          <a:xfrm>
            <a:off x="1711970" y="4985401"/>
            <a:ext cx="5930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2"/>
                </a:solidFill>
                <a:latin typeface="Georgia"/>
                <a:cs typeface="Georgia"/>
              </a:rPr>
              <a:t>Aplikacje są stabilniejsze,</a:t>
            </a:r>
          </a:p>
          <a:p>
            <a:pPr algn="ctr"/>
            <a:r>
              <a:rPr lang="pl-PL" dirty="0" smtClean="0">
                <a:solidFill>
                  <a:schemeClr val="tx2"/>
                </a:solidFill>
                <a:latin typeface="Georgia"/>
                <a:cs typeface="Georgia"/>
              </a:rPr>
              <a:t>ale koszt adaptacji projektu na różne platformy jest dużo </a:t>
            </a:r>
          </a:p>
          <a:p>
            <a:pPr algn="ctr"/>
            <a:r>
              <a:rPr lang="pl-PL" dirty="0">
                <a:solidFill>
                  <a:schemeClr val="tx2"/>
                </a:solidFill>
                <a:latin typeface="Georgia"/>
                <a:cs typeface="Georgia"/>
              </a:rPr>
              <a:t>w</a:t>
            </a:r>
            <a:r>
              <a:rPr lang="pl-PL" dirty="0" smtClean="0">
                <a:solidFill>
                  <a:schemeClr val="tx2"/>
                </a:solidFill>
                <a:latin typeface="Georgia"/>
                <a:cs typeface="Georgia"/>
              </a:rPr>
              <a:t>yższy niż w przypadku strony „lekkiej”. </a:t>
            </a:r>
            <a:endParaRPr lang="pl-PL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457200" y="23716"/>
            <a:ext cx="8229600" cy="704417"/>
          </a:xfrm>
        </p:spPr>
        <p:txBody>
          <a:bodyPr/>
          <a:lstStyle/>
          <a:p>
            <a:pPr rtl="0" eaLnBrk="1" latinLnBrk="0" hangingPunct="1"/>
            <a:r>
              <a:rPr lang="pl-PL" sz="3200" kern="1200" dirty="0" smtClean="0">
                <a:solidFill>
                  <a:srgbClr val="FFFFFF"/>
                </a:solidFill>
                <a:effectLst/>
                <a:latin typeface="Georgia"/>
                <a:ea typeface="+mn-ea"/>
                <a:cs typeface="Georgia"/>
              </a:rPr>
              <a:t>Projektowanie aplikacji</a:t>
            </a:r>
            <a:endParaRPr lang="pl-PL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30637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591</Words>
  <Application>Microsoft Macintosh PowerPoint</Application>
  <PresentationFormat>Pokaz na ekranie (4:3)</PresentationFormat>
  <Paragraphs>185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Zmobilizować mobilnych czyli jak otworzyć nowe kanały sprzedaży</vt:lpstr>
      <vt:lpstr>Plan prezentacji</vt:lpstr>
      <vt:lpstr>Dlaczego urządzenia mobilne są ważne?</vt:lpstr>
      <vt:lpstr>Sposób użytkowania telefonu </vt:lpstr>
      <vt:lpstr>Strona mobilna czy aplikacja?</vt:lpstr>
      <vt:lpstr>Strona mobilna czy aplikacja?</vt:lpstr>
      <vt:lpstr>Wstęp do  RWD </vt:lpstr>
      <vt:lpstr>Wstęp do  RWD </vt:lpstr>
      <vt:lpstr>Projektowanie aplikacji</vt:lpstr>
      <vt:lpstr>Użyteczność przede wszystkim!</vt:lpstr>
      <vt:lpstr>Więcej o projektowaniu mobilnym</vt:lpstr>
      <vt:lpstr>Marketing na urządzeniach mobilnych</vt:lpstr>
      <vt:lpstr>Marketing na urządzeniach mobilnych</vt:lpstr>
      <vt:lpstr>Aplikacje jako element wizerunkowy </vt:lpstr>
      <vt:lpstr>Działać i sprawdzać efekty, czyli słowo o KPI </vt:lpstr>
      <vt:lpstr>Działać i sprawdzać efekty, czyli słowo o KPI </vt:lpstr>
      <vt:lpstr>Działać i sprawdzać efekty, czyli słowo o KPI </vt:lpstr>
      <vt:lpstr>Prezentacja programu PowerPoint</vt:lpstr>
    </vt:vector>
  </TitlesOfParts>
  <Company>Allegro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Zmobilizować mobilnych, czyli jak otworzyć nowe kanały sprzedaży</dc:title>
  <dc:creator>Dorota Szuszkiewicz</dc:creator>
  <cp:lastModifiedBy>Dorota Szuszkiewicz</cp:lastModifiedBy>
  <cp:revision>113</cp:revision>
  <dcterms:created xsi:type="dcterms:W3CDTF">2013-05-12T08:03:13Z</dcterms:created>
  <dcterms:modified xsi:type="dcterms:W3CDTF">2013-05-15T06:06:58Z</dcterms:modified>
</cp:coreProperties>
</file>