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413" r:id="rId2"/>
    <p:sldId id="441" r:id="rId3"/>
    <p:sldId id="494" r:id="rId4"/>
    <p:sldId id="472" r:id="rId5"/>
    <p:sldId id="446" r:id="rId6"/>
    <p:sldId id="447" r:id="rId7"/>
    <p:sldId id="448" r:id="rId8"/>
    <p:sldId id="425" r:id="rId9"/>
    <p:sldId id="520" r:id="rId10"/>
    <p:sldId id="523" r:id="rId11"/>
    <p:sldId id="524" r:id="rId12"/>
    <p:sldId id="525" r:id="rId13"/>
    <p:sldId id="526" r:id="rId14"/>
    <p:sldId id="527" r:id="rId15"/>
    <p:sldId id="528" r:id="rId16"/>
    <p:sldId id="529" r:id="rId17"/>
    <p:sldId id="530" r:id="rId18"/>
    <p:sldId id="467" r:id="rId19"/>
    <p:sldId id="531" r:id="rId20"/>
    <p:sldId id="470" r:id="rId21"/>
    <p:sldId id="532" r:id="rId22"/>
    <p:sldId id="533" r:id="rId23"/>
    <p:sldId id="534" r:id="rId24"/>
    <p:sldId id="535" r:id="rId25"/>
    <p:sldId id="536" r:id="rId26"/>
    <p:sldId id="537" r:id="rId27"/>
    <p:sldId id="538" r:id="rId28"/>
    <p:sldId id="539" r:id="rId29"/>
    <p:sldId id="540" r:id="rId30"/>
    <p:sldId id="453" r:id="rId31"/>
    <p:sldId id="449" r:id="rId32"/>
    <p:sldId id="432" r:id="rId33"/>
    <p:sldId id="454" r:id="rId34"/>
    <p:sldId id="455" r:id="rId35"/>
    <p:sldId id="479" r:id="rId36"/>
    <p:sldId id="519" r:id="rId37"/>
    <p:sldId id="480" r:id="rId38"/>
    <p:sldId id="481" r:id="rId39"/>
    <p:sldId id="482" r:id="rId40"/>
    <p:sldId id="489" r:id="rId41"/>
    <p:sldId id="488" r:id="rId42"/>
    <p:sldId id="491" r:id="rId43"/>
    <p:sldId id="492" r:id="rId44"/>
    <p:sldId id="493" r:id="rId45"/>
    <p:sldId id="541" r:id="rId46"/>
    <p:sldId id="542" r:id="rId47"/>
    <p:sldId id="543" r:id="rId48"/>
    <p:sldId id="544" r:id="rId49"/>
    <p:sldId id="545" r:id="rId50"/>
    <p:sldId id="546" r:id="rId51"/>
    <p:sldId id="500" r:id="rId52"/>
    <p:sldId id="501" r:id="rId53"/>
    <p:sldId id="502" r:id="rId54"/>
    <p:sldId id="503" r:id="rId55"/>
    <p:sldId id="504" r:id="rId56"/>
    <p:sldId id="505" r:id="rId57"/>
    <p:sldId id="506" r:id="rId58"/>
    <p:sldId id="507" r:id="rId59"/>
    <p:sldId id="508" r:id="rId60"/>
    <p:sldId id="509" r:id="rId61"/>
    <p:sldId id="510" r:id="rId62"/>
    <p:sldId id="511" r:id="rId63"/>
    <p:sldId id="512" r:id="rId64"/>
    <p:sldId id="513" r:id="rId65"/>
    <p:sldId id="514" r:id="rId66"/>
    <p:sldId id="515" r:id="rId67"/>
    <p:sldId id="516" r:id="rId68"/>
    <p:sldId id="517" r:id="rId69"/>
    <p:sldId id="518" r:id="rId70"/>
    <p:sldId id="464" r:id="rId71"/>
    <p:sldId id="450" r:id="rId72"/>
    <p:sldId id="495" r:id="rId73"/>
    <p:sldId id="496" r:id="rId74"/>
    <p:sldId id="497" r:id="rId75"/>
    <p:sldId id="498" r:id="rId76"/>
    <p:sldId id="499" r:id="rId77"/>
    <p:sldId id="462" r:id="rId78"/>
    <p:sldId id="463" r:id="rId79"/>
    <p:sldId id="420" r:id="rId80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F5F5F5"/>
    <a:srgbClr val="288A6C"/>
    <a:srgbClr val="5C5C5C"/>
    <a:srgbClr val="36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58" autoAdjust="0"/>
  </p:normalViewPr>
  <p:slideViewPr>
    <p:cSldViewPr>
      <p:cViewPr varScale="1">
        <p:scale>
          <a:sx n="94" d="100"/>
          <a:sy n="94" d="100"/>
        </p:scale>
        <p:origin x="-123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dek\Desktop\!Brand24%20S.A\wzrost%20przychod&#243;w%20-%20faktu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HelveticaNeueLT Std Lt Cn" pitchFamily="34" charset="0"/>
              </a:defRPr>
            </a:pPr>
            <a:r>
              <a:rPr lang="pl-PL">
                <a:latin typeface="HelveticaNeueLT Std Lt Cn" pitchFamily="34" charset="0"/>
              </a:rPr>
              <a:t>Liczba stałych k</a:t>
            </a:r>
            <a:r>
              <a:rPr lang="en-US">
                <a:latin typeface="HelveticaNeueLT Std Lt Cn" pitchFamily="34" charset="0"/>
              </a:rPr>
              <a:t>lientów</a:t>
            </a:r>
            <a:r>
              <a:rPr lang="pl-PL">
                <a:latin typeface="HelveticaNeueLT Std Lt Cn" pitchFamily="34" charset="0"/>
              </a:rPr>
              <a:t> (abonamentów)</a:t>
            </a:r>
            <a:endParaRPr lang="en-US">
              <a:latin typeface="HelveticaNeueLT Std Lt Cn" pitchFamily="34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Klientów</c:v>
                </c:pt>
              </c:strCache>
            </c:strRef>
          </c:tx>
          <c:invertIfNegative val="0"/>
          <c:cat>
            <c:numRef>
              <c:f>Arkusz1!$A$2:$A$14</c:f>
              <c:numCache>
                <c:formatCode>mmm\-yy</c:formatCode>
                <c:ptCount val="13"/>
                <c:pt idx="0">
                  <c:v>40817</c:v>
                </c:pt>
                <c:pt idx="1">
                  <c:v>40848</c:v>
                </c:pt>
                <c:pt idx="2">
                  <c:v>40878</c:v>
                </c:pt>
                <c:pt idx="3">
                  <c:v>40909</c:v>
                </c:pt>
                <c:pt idx="4">
                  <c:v>40940</c:v>
                </c:pt>
                <c:pt idx="5">
                  <c:v>40969</c:v>
                </c:pt>
                <c:pt idx="6">
                  <c:v>41000</c:v>
                </c:pt>
                <c:pt idx="7">
                  <c:v>41030</c:v>
                </c:pt>
                <c:pt idx="8">
                  <c:v>41061</c:v>
                </c:pt>
                <c:pt idx="9">
                  <c:v>41091</c:v>
                </c:pt>
                <c:pt idx="10">
                  <c:v>41122</c:v>
                </c:pt>
                <c:pt idx="11">
                  <c:v>41153</c:v>
                </c:pt>
                <c:pt idx="12">
                  <c:v>41183</c:v>
                </c:pt>
              </c:numCache>
            </c:numRef>
          </c:cat>
          <c:val>
            <c:numRef>
              <c:f>Arkusz1!$B$2:$B$14</c:f>
              <c:numCache>
                <c:formatCode>General</c:formatCode>
                <c:ptCount val="13"/>
                <c:pt idx="0">
                  <c:v>41</c:v>
                </c:pt>
                <c:pt idx="1">
                  <c:v>51</c:v>
                </c:pt>
                <c:pt idx="2">
                  <c:v>61</c:v>
                </c:pt>
                <c:pt idx="3">
                  <c:v>84</c:v>
                </c:pt>
                <c:pt idx="4">
                  <c:v>98</c:v>
                </c:pt>
                <c:pt idx="5">
                  <c:v>107</c:v>
                </c:pt>
                <c:pt idx="6">
                  <c:v>109</c:v>
                </c:pt>
                <c:pt idx="7">
                  <c:v>129</c:v>
                </c:pt>
                <c:pt idx="8">
                  <c:v>118</c:v>
                </c:pt>
                <c:pt idx="9">
                  <c:v>143</c:v>
                </c:pt>
                <c:pt idx="10">
                  <c:v>167</c:v>
                </c:pt>
                <c:pt idx="11">
                  <c:v>160</c:v>
                </c:pt>
                <c:pt idx="12">
                  <c:v>178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545984"/>
        <c:axId val="76211328"/>
      </c:barChart>
      <c:dateAx>
        <c:axId val="7554598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76211328"/>
        <c:crosses val="autoZero"/>
        <c:auto val="1"/>
        <c:lblOffset val="100"/>
        <c:baseTimeUnit val="months"/>
      </c:dateAx>
      <c:valAx>
        <c:axId val="7621132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755459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0B534BD-FD71-4915-BE28-9E9D16758EEE}" type="datetimeFigureOut">
              <a:rPr lang="pl-PL"/>
              <a:pPr>
                <a:defRPr/>
              </a:pPr>
              <a:t>2013-05-15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E5B64F3-0157-4BC0-BCCC-B1030844704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34559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85E7B-1EC2-46CA-A17C-5957E10F6CA8}" type="datetimeFigureOut">
              <a:rPr lang="pl-PL"/>
              <a:pPr>
                <a:defRPr/>
              </a:pPr>
              <a:t>2013-05-15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FA8A9-D859-40D7-8AE8-7DB2921ABCF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54493-A9DA-4D09-8980-28DBEF05B7D6}" type="datetimeFigureOut">
              <a:rPr lang="pl-PL"/>
              <a:pPr>
                <a:defRPr/>
              </a:pPr>
              <a:t>2013-05-15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A7E54-8D68-4D16-994D-6CEA2749A80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C1970-6151-4540-A11C-8D73754FD59F}" type="datetimeFigureOut">
              <a:rPr lang="pl-PL"/>
              <a:pPr>
                <a:defRPr/>
              </a:pPr>
              <a:t>2013-05-15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1F401-4170-44DD-90B2-78FDCFB2686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7811F-4369-464B-8B81-D68AD03DC4A2}" type="datetimeFigureOut">
              <a:rPr lang="pl-PL"/>
              <a:pPr>
                <a:defRPr/>
              </a:pPr>
              <a:t>2013-05-15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FAF30-6B3F-47B0-872F-F3B677F84A6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D13B2-2A2D-4765-8530-2633CA59CF45}" type="datetimeFigureOut">
              <a:rPr lang="pl-PL"/>
              <a:pPr>
                <a:defRPr/>
              </a:pPr>
              <a:t>2013-05-15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69D51-3FF0-41A9-BFAE-9228336EBAE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532A7-DBE5-47DF-89DE-070A12458B4A}" type="datetimeFigureOut">
              <a:rPr lang="pl-PL"/>
              <a:pPr>
                <a:defRPr/>
              </a:pPr>
              <a:t>2013-05-15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9BAA1-7F97-4D86-94CB-509B6913E5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6E4D8-FFD0-4398-8C11-F7376995F9E1}" type="datetimeFigureOut">
              <a:rPr lang="pl-PL"/>
              <a:pPr>
                <a:defRPr/>
              </a:pPr>
              <a:t>2013-05-15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93C1-D9F2-474B-8F91-754FF2BF60C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D1D0C-CF4A-4C95-804B-C8CA68493AE8}" type="datetimeFigureOut">
              <a:rPr lang="pl-PL"/>
              <a:pPr>
                <a:defRPr/>
              </a:pPr>
              <a:t>2013-05-15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599ED-BFCC-4B7C-90FF-CA48AB2D0FD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77269-F5E5-421D-985E-1C18B86F46DF}" type="datetimeFigureOut">
              <a:rPr lang="pl-PL"/>
              <a:pPr>
                <a:defRPr/>
              </a:pPr>
              <a:t>2013-05-15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1F5AE-AA80-470E-8628-8F89440F954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C2959-4648-40D4-AF35-6893DC309E0F}" type="datetimeFigureOut">
              <a:rPr lang="pl-PL"/>
              <a:pPr>
                <a:defRPr/>
              </a:pPr>
              <a:t>2013-05-15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8DF9F-5395-4138-B77B-BDD3F73927D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72D72-E02E-4D97-BCEC-B039F21061A4}" type="datetimeFigureOut">
              <a:rPr lang="pl-PL"/>
              <a:pPr>
                <a:defRPr/>
              </a:pPr>
              <a:t>2013-05-15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FA204-010D-4F0B-B379-5A86821B3B6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ADE7D2-D0F8-48A2-9BAD-AD70B7DD8045}" type="datetimeFigureOut">
              <a:rPr lang="pl-PL"/>
              <a:pPr>
                <a:defRPr/>
              </a:pPr>
              <a:t>2013-05-15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7CAEB6-17F5-42F9-AA55-8DF6EB939E1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r="4769"/>
          <a:stretch/>
        </p:blipFill>
        <p:spPr bwMode="auto">
          <a:xfrm>
            <a:off x="-36000" y="-1"/>
            <a:ext cx="9252000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00166" y="3071810"/>
            <a:ext cx="597549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-150" dirty="0" smtClean="0"/>
              <a:t>Diabeł tkwi w szczegółach.</a:t>
            </a:r>
          </a:p>
        </p:txBody>
      </p:sp>
    </p:spTree>
    <p:extLst>
      <p:ext uri="{BB962C8B-B14F-4D97-AF65-F5344CB8AC3E}">
        <p14:creationId xmlns:p14="http://schemas.microsoft.com/office/powerpoint/2010/main" val="7818846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3883"/>
            <a:ext cx="5164324" cy="688576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27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812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273" y="159047"/>
            <a:ext cx="9684546" cy="65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106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273" y="211064"/>
            <a:ext cx="9684546" cy="643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452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84" y="-11189"/>
            <a:ext cx="9469767" cy="688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160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273" y="-11189"/>
            <a:ext cx="9684546" cy="688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812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796" y="-171400"/>
            <a:ext cx="10835592" cy="72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517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252" y="-171400"/>
            <a:ext cx="10018504" cy="72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301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00166" y="3071810"/>
            <a:ext cx="597549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pc="-150" dirty="0" err="1" smtClean="0"/>
              <a:t>Wyróznij</a:t>
            </a:r>
            <a:r>
              <a:rPr lang="en-US" sz="2800" spc="-150" dirty="0" smtClean="0"/>
              <a:t> </a:t>
            </a:r>
            <a:r>
              <a:rPr lang="en-US" sz="2800" spc="-150" dirty="0" err="1" smtClean="0"/>
              <a:t>sie</a:t>
            </a:r>
            <a:r>
              <a:rPr lang="en-US" sz="2800" spc="-150" dirty="0" smtClean="0"/>
              <a:t>.</a:t>
            </a:r>
            <a:endParaRPr lang="pl-PL" sz="2800" spc="-150" dirty="0" smtClean="0"/>
          </a:p>
        </p:txBody>
      </p:sp>
    </p:spTree>
    <p:extLst>
      <p:ext uri="{BB962C8B-B14F-4D97-AF65-F5344CB8AC3E}">
        <p14:creationId xmlns:p14="http://schemas.microsoft.com/office/powerpoint/2010/main" val="41691137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1" y="-13883"/>
            <a:ext cx="9181021" cy="688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120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00166" y="2906941"/>
            <a:ext cx="597549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-150" dirty="0" smtClean="0"/>
              <a:t>Kim jestem?</a:t>
            </a:r>
          </a:p>
        </p:txBody>
      </p:sp>
    </p:spTree>
    <p:extLst>
      <p:ext uri="{BB962C8B-B14F-4D97-AF65-F5344CB8AC3E}">
        <p14:creationId xmlns:p14="http://schemas.microsoft.com/office/powerpoint/2010/main" val="15390054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273" y="-13883"/>
            <a:ext cx="9684546" cy="688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490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283" y="0"/>
            <a:ext cx="13803142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193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00166" y="3071810"/>
            <a:ext cx="597549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-150" dirty="0" smtClean="0"/>
              <a:t>Case TNW</a:t>
            </a:r>
          </a:p>
        </p:txBody>
      </p:sp>
    </p:spTree>
    <p:extLst>
      <p:ext uri="{BB962C8B-B14F-4D97-AF65-F5344CB8AC3E}">
        <p14:creationId xmlns:p14="http://schemas.microsoft.com/office/powerpoint/2010/main" val="711687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-393425"/>
            <a:ext cx="9361042" cy="76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70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-22884"/>
            <a:ext cx="9361042" cy="690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300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76056"/>
            <a:ext cx="9144002" cy="1375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452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00166" y="3071810"/>
            <a:ext cx="597549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-150" dirty="0" smtClean="0"/>
              <a:t>Content-</a:t>
            </a:r>
            <a:r>
              <a:rPr lang="pl-PL" sz="2800" spc="-150" dirty="0" err="1" smtClean="0"/>
              <a:t>based</a:t>
            </a:r>
            <a:r>
              <a:rPr lang="pl-PL" sz="2800" spc="-150" dirty="0" smtClean="0"/>
              <a:t> marketing.</a:t>
            </a:r>
          </a:p>
        </p:txBody>
      </p:sp>
    </p:spTree>
    <p:extLst>
      <p:ext uri="{BB962C8B-B14F-4D97-AF65-F5344CB8AC3E}">
        <p14:creationId xmlns:p14="http://schemas.microsoft.com/office/powerpoint/2010/main" val="9361823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0291" y="504057"/>
            <a:ext cx="9347786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3624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216026"/>
            <a:ext cx="3011555" cy="645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7063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019" y="54476"/>
            <a:ext cx="3469166" cy="677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8639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20526"/>
          <a:stretch/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88376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00166" y="3071810"/>
            <a:ext cx="597549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-150" dirty="0" smtClean="0"/>
              <a:t>Pozyskanie inwestora…</a:t>
            </a:r>
          </a:p>
        </p:txBody>
      </p:sp>
    </p:spTree>
    <p:extLst>
      <p:ext uri="{BB962C8B-B14F-4D97-AF65-F5344CB8AC3E}">
        <p14:creationId xmlns:p14="http://schemas.microsoft.com/office/powerpoint/2010/main" val="36663479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5"/>
          <p:cNvSpPr>
            <a:spLocks noChangeArrowheads="1"/>
          </p:cNvSpPr>
          <p:nvPr/>
        </p:nvSpPr>
        <p:spPr bwMode="auto">
          <a:xfrm>
            <a:off x="571501" y="1407676"/>
            <a:ext cx="35718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spc="-6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…nie powinno być celem samym w sobie.</a:t>
            </a:r>
            <a:endParaRPr lang="pl-PL" sz="2400" b="1" spc="-6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71502" y="2224023"/>
            <a:ext cx="4071936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Pokaż wersję beta, albo chociaż proof of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concept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Wybierz inwestora, który wydaje własne pieniądze.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Preferuj podmioty o istniejących strukturach sprzedażowych.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Pokaż na co chcesz wydać jego pieniądze.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Olej NDA – sam pomysł wart jest bardzo mało.</a:t>
            </a:r>
          </a:p>
        </p:txBody>
      </p:sp>
      <p:pic>
        <p:nvPicPr>
          <p:cNvPr id="10" name="Obraz 9" descr="dollar_currency_sig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8" y="1785926"/>
            <a:ext cx="3250794" cy="32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268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5"/>
          <p:cNvGrpSpPr/>
          <p:nvPr/>
        </p:nvGrpSpPr>
        <p:grpSpPr>
          <a:xfrm>
            <a:off x="2852596" y="1102208"/>
            <a:ext cx="3219602" cy="3326924"/>
            <a:chOff x="2571736" y="1571612"/>
            <a:chExt cx="3297386" cy="3407300"/>
          </a:xfrm>
        </p:grpSpPr>
        <p:pic>
          <p:nvPicPr>
            <p:cNvPr id="3" name="Obraz 2" descr="EntrepreneurBlogs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1736" y="1571612"/>
              <a:ext cx="3297386" cy="34073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" name="Obraz 3" descr="Pizza_Hus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3829781"/>
              <a:ext cx="1285884" cy="649065"/>
            </a:xfrm>
            <a:prstGeom prst="rect">
              <a:avLst/>
            </a:prstGeom>
          </p:spPr>
        </p:pic>
      </p:grpSp>
      <p:sp>
        <p:nvSpPr>
          <p:cNvPr id="5" name="pole tekstowe 4"/>
          <p:cNvSpPr txBox="1"/>
          <p:nvPr/>
        </p:nvSpPr>
        <p:spPr>
          <a:xfrm>
            <a:off x="617616" y="5214950"/>
            <a:ext cx="7740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-150" dirty="0" smtClean="0"/>
              <a:t>Czasami pozyskanie inwestora wygląda inaczej.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00166" y="3071810"/>
            <a:ext cx="597549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-150" dirty="0" smtClean="0"/>
              <a:t>Model biznesowy…</a:t>
            </a:r>
          </a:p>
        </p:txBody>
      </p:sp>
    </p:spTree>
    <p:extLst>
      <p:ext uri="{BB962C8B-B14F-4D97-AF65-F5344CB8AC3E}">
        <p14:creationId xmlns:p14="http://schemas.microsoft.com/office/powerpoint/2010/main" val="42838255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5"/>
          <p:cNvSpPr>
            <a:spLocks noChangeArrowheads="1"/>
          </p:cNvSpPr>
          <p:nvPr/>
        </p:nvSpPr>
        <p:spPr bwMode="auto">
          <a:xfrm>
            <a:off x="571501" y="1412776"/>
            <a:ext cx="357187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spc="-6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…najlepiej skonsultować z kimś kto ma doświadczenie.</a:t>
            </a:r>
            <a:endParaRPr lang="pl-PL" sz="2400" b="1" spc="-6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71502" y="2525995"/>
            <a:ext cx="407193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Nie licz, że dziabniesz portal generujący kilka milionów odsłon, a kasa (z reklam) przyjdzie sama.</a:t>
            </a:r>
          </a:p>
          <a:p>
            <a:pPr>
              <a:defRPr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Nie twórz planów na następne 5 lat, bo nie mają sensu.</a:t>
            </a:r>
          </a:p>
          <a:p>
            <a:pPr>
              <a:defRPr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Stwórz plan na pierwsze 6 miesięcy i jasno określ koszty, przychody i zysk.</a:t>
            </a:r>
          </a:p>
          <a:p>
            <a:pPr>
              <a:defRPr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BTW: </a:t>
            </a:r>
            <a:r>
              <a:rPr lang="pl-PL" sz="16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SaaS</a:t>
            </a: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rządzi!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44824"/>
            <a:ext cx="2880320" cy="290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607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344" y="1196752"/>
            <a:ext cx="4155882" cy="541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81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00166" y="3071810"/>
            <a:ext cx="5975498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-150" dirty="0" smtClean="0"/>
              <a:t>100 000 zł przychodu / mies. po 14 miesiącach od komercyjnego startu.</a:t>
            </a:r>
          </a:p>
        </p:txBody>
      </p:sp>
    </p:spTree>
    <p:extLst>
      <p:ext uri="{BB962C8B-B14F-4D97-AF65-F5344CB8AC3E}">
        <p14:creationId xmlns:p14="http://schemas.microsoft.com/office/powerpoint/2010/main" val="25343322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187624" y="1443548"/>
            <a:ext cx="669674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spc="-150" dirty="0" smtClean="0"/>
              <a:t>Abonamenty sprzedają się nawet o 4 nad ranem.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 spc="-150" dirty="0"/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spc="-150" dirty="0" smtClean="0"/>
              <a:t>Mamy klientów „z automatu” zarówno na konto Pro Business za 699 zł / mies. jak i Pro Max za 2499 zł / mies.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 spc="-150" dirty="0"/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spc="-150" dirty="0" smtClean="0"/>
              <a:t>Przeciętny klient wydaje u nas 410 zł / mies.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 spc="-150" dirty="0"/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spc="-150" dirty="0" smtClean="0"/>
              <a:t>W październiku 104 z 178 klientów zakupiło abonament w modelu </a:t>
            </a:r>
            <a:r>
              <a:rPr lang="pl-PL" sz="2400" spc="-150" dirty="0" err="1" smtClean="0"/>
              <a:t>prepaid</a:t>
            </a:r>
            <a:r>
              <a:rPr lang="pl-PL" sz="2400" spc="-150" dirty="0" smtClean="0"/>
              <a:t> (płatność z góry).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0" y="-161077"/>
            <a:ext cx="9151429" cy="706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7757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5245"/>
            <a:ext cx="9144000" cy="402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084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Wykres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5109482"/>
              </p:ext>
            </p:extLst>
          </p:nvPr>
        </p:nvGraphicFramePr>
        <p:xfrm>
          <a:off x="217238" y="980728"/>
          <a:ext cx="870952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31359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172" y="-27384"/>
            <a:ext cx="10062716" cy="692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59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00166" y="3071810"/>
            <a:ext cx="597549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-150" dirty="0" smtClean="0"/>
              <a:t>Sprzedaż „produktów ubocznych”.</a:t>
            </a:r>
          </a:p>
        </p:txBody>
      </p:sp>
    </p:spTree>
    <p:extLst>
      <p:ext uri="{BB962C8B-B14F-4D97-AF65-F5344CB8AC3E}">
        <p14:creationId xmlns:p14="http://schemas.microsoft.com/office/powerpoint/2010/main" val="14647748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74" name="Rectangle 15"/>
          <p:cNvSpPr>
            <a:spLocks noChangeArrowheads="1"/>
          </p:cNvSpPr>
          <p:nvPr/>
        </p:nvSpPr>
        <p:spPr bwMode="auto">
          <a:xfrm>
            <a:off x="571501" y="1412776"/>
            <a:ext cx="4786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spc="-6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Komunikacja zewnętrzna.</a:t>
            </a:r>
            <a:endParaRPr lang="pl-PL" sz="2400" b="1" spc="-6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71502" y="1850843"/>
            <a:ext cx="342899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Mów dużo o tym co się dzieje z firmą / projektem.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Projekt musi mieć „ludzką twarz”.</a:t>
            </a:r>
          </a:p>
          <a:p>
            <a:pPr>
              <a:defRPr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Stwórz firmowego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vloga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Szybko odpowiadaj na zapytania użytkowników / klientów – dbaj o nich.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Korzystaj z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Olark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!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pSp>
        <p:nvGrpSpPr>
          <p:cNvPr id="2" name="Grupa 7"/>
          <p:cNvGrpSpPr/>
          <p:nvPr/>
        </p:nvGrpSpPr>
        <p:grpSpPr>
          <a:xfrm>
            <a:off x="5000628" y="2000240"/>
            <a:ext cx="3143272" cy="2925154"/>
            <a:chOff x="1500166" y="357166"/>
            <a:chExt cx="3340112" cy="3108336"/>
          </a:xfrm>
        </p:grpSpPr>
        <p:pic>
          <p:nvPicPr>
            <p:cNvPr id="9" name="Picture 2" descr="C:\Documents and Settings\sdk\Desktop\MBT Social Media Icons -Circular Style\128\TWITTER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00166" y="1928802"/>
              <a:ext cx="1625600" cy="1536700"/>
            </a:xfrm>
            <a:prstGeom prst="rect">
              <a:avLst/>
            </a:prstGeom>
            <a:noFill/>
          </p:spPr>
        </p:pic>
        <p:pic>
          <p:nvPicPr>
            <p:cNvPr id="11" name="Picture 3" descr="C:\Documents and Settings\sdk\Desktop\MBT Social Media Icons -Circular Style\128\RS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14678" y="1928802"/>
              <a:ext cx="1625600" cy="1536700"/>
            </a:xfrm>
            <a:prstGeom prst="rect">
              <a:avLst/>
            </a:prstGeom>
            <a:noFill/>
          </p:spPr>
        </p:pic>
        <p:pic>
          <p:nvPicPr>
            <p:cNvPr id="12" name="Picture 4" descr="C:\Documents and Settings\sdk\Desktop\MBT Social Media Icons -Circular Style\128\FACEBOOK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3458" y="357166"/>
              <a:ext cx="1625600" cy="1536700"/>
            </a:xfrm>
            <a:prstGeom prst="rect">
              <a:avLst/>
            </a:prstGeom>
            <a:noFill/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11548" y="288034"/>
            <a:ext cx="11500172" cy="645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048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74" name="Rectangle 15"/>
          <p:cNvSpPr>
            <a:spLocks noChangeArrowheads="1"/>
          </p:cNvSpPr>
          <p:nvPr/>
        </p:nvSpPr>
        <p:spPr bwMode="auto">
          <a:xfrm>
            <a:off x="571501" y="1412776"/>
            <a:ext cx="4786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spc="-6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Komunikacja zewnętrzna.</a:t>
            </a:r>
            <a:endParaRPr lang="pl-PL" sz="2400" b="1" spc="-6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71502" y="1850843"/>
            <a:ext cx="342899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Mów dużo o tym co się dzieje z firmą / projektem.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Projekt musi mieć „ludzką twarz”.</a:t>
            </a:r>
          </a:p>
          <a:p>
            <a:pPr>
              <a:defRPr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Stwórz firmowego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vloga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Szybko odpowiadaj na zapytania użytkowników / klientów – dbaj o nich.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Korzystaj z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Olark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!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pSp>
        <p:nvGrpSpPr>
          <p:cNvPr id="2" name="Grupa 7"/>
          <p:cNvGrpSpPr/>
          <p:nvPr/>
        </p:nvGrpSpPr>
        <p:grpSpPr>
          <a:xfrm>
            <a:off x="5000628" y="2000240"/>
            <a:ext cx="3143272" cy="2925154"/>
            <a:chOff x="1500166" y="357166"/>
            <a:chExt cx="3340112" cy="3108336"/>
          </a:xfrm>
        </p:grpSpPr>
        <p:pic>
          <p:nvPicPr>
            <p:cNvPr id="9" name="Picture 2" descr="C:\Documents and Settings\sdk\Desktop\MBT Social Media Icons -Circular Style\128\TWITTER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00166" y="1928802"/>
              <a:ext cx="1625600" cy="1536700"/>
            </a:xfrm>
            <a:prstGeom prst="rect">
              <a:avLst/>
            </a:prstGeom>
            <a:noFill/>
          </p:spPr>
        </p:pic>
        <p:pic>
          <p:nvPicPr>
            <p:cNvPr id="11" name="Picture 3" descr="C:\Documents and Settings\sdk\Desktop\MBT Social Media Icons -Circular Style\128\RS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14678" y="1928802"/>
              <a:ext cx="1625600" cy="1536700"/>
            </a:xfrm>
            <a:prstGeom prst="rect">
              <a:avLst/>
            </a:prstGeom>
            <a:noFill/>
          </p:spPr>
        </p:pic>
        <p:pic>
          <p:nvPicPr>
            <p:cNvPr id="12" name="Picture 4" descr="C:\Documents and Settings\sdk\Desktop\MBT Social Media Icons -Circular Style\128\FACEBOOK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3458" y="357166"/>
              <a:ext cx="1625600" cy="1536700"/>
            </a:xfrm>
            <a:prstGeom prst="rect">
              <a:avLst/>
            </a:prstGeom>
            <a:noFill/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5576"/>
            <a:ext cx="9644368" cy="686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583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74" name="Rectangle 15"/>
          <p:cNvSpPr>
            <a:spLocks noChangeArrowheads="1"/>
          </p:cNvSpPr>
          <p:nvPr/>
        </p:nvSpPr>
        <p:spPr bwMode="auto">
          <a:xfrm>
            <a:off x="571501" y="1412776"/>
            <a:ext cx="4786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spc="-6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Komunikacja zewnętrzna.</a:t>
            </a:r>
            <a:endParaRPr lang="pl-PL" sz="2400" b="1" spc="-6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71502" y="1850843"/>
            <a:ext cx="342899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Mów dużo o tym co się dzieje z firmą / projektem.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Projekt musi mieć „ludzką twarz”.</a:t>
            </a:r>
          </a:p>
          <a:p>
            <a:pPr>
              <a:defRPr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Stwórz firmowego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vloga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Szybko odpowiadaj na zapytania użytkowników / klientów – dbaj o nich.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Korzystaj z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Olark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!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pSp>
        <p:nvGrpSpPr>
          <p:cNvPr id="2" name="Grupa 7"/>
          <p:cNvGrpSpPr/>
          <p:nvPr/>
        </p:nvGrpSpPr>
        <p:grpSpPr>
          <a:xfrm>
            <a:off x="5000628" y="2000240"/>
            <a:ext cx="3143272" cy="2925154"/>
            <a:chOff x="1500166" y="357166"/>
            <a:chExt cx="3340112" cy="3108336"/>
          </a:xfrm>
        </p:grpSpPr>
        <p:pic>
          <p:nvPicPr>
            <p:cNvPr id="9" name="Picture 2" descr="C:\Documents and Settings\sdk\Desktop\MBT Social Media Icons -Circular Style\128\TWITTER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00166" y="1928802"/>
              <a:ext cx="1625600" cy="1536700"/>
            </a:xfrm>
            <a:prstGeom prst="rect">
              <a:avLst/>
            </a:prstGeom>
            <a:noFill/>
          </p:spPr>
        </p:pic>
        <p:pic>
          <p:nvPicPr>
            <p:cNvPr id="11" name="Picture 3" descr="C:\Documents and Settings\sdk\Desktop\MBT Social Media Icons -Circular Style\128\RS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14678" y="1928802"/>
              <a:ext cx="1625600" cy="1536700"/>
            </a:xfrm>
            <a:prstGeom prst="rect">
              <a:avLst/>
            </a:prstGeom>
            <a:noFill/>
          </p:spPr>
        </p:pic>
        <p:pic>
          <p:nvPicPr>
            <p:cNvPr id="12" name="Picture 4" descr="C:\Documents and Settings\sdk\Desktop\MBT Social Media Icons -Circular Style\128\FACEBOOK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3458" y="357166"/>
              <a:ext cx="1625600" cy="1536700"/>
            </a:xfrm>
            <a:prstGeom prst="rect">
              <a:avLst/>
            </a:prstGeom>
            <a:noFill/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1893"/>
            <a:ext cx="9644368" cy="67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7297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74" name="Rectangle 15"/>
          <p:cNvSpPr>
            <a:spLocks noChangeArrowheads="1"/>
          </p:cNvSpPr>
          <p:nvPr/>
        </p:nvSpPr>
        <p:spPr bwMode="auto">
          <a:xfrm>
            <a:off x="571501" y="1412776"/>
            <a:ext cx="4786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spc="-6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Komunikacja zewnętrzna.</a:t>
            </a:r>
            <a:endParaRPr lang="pl-PL" sz="2400" b="1" spc="-6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71502" y="1850843"/>
            <a:ext cx="342899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Mów dużo o tym co się dzieje z firmą / projektem.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Projekt musi mieć „ludzką twarz”.</a:t>
            </a:r>
          </a:p>
          <a:p>
            <a:pPr>
              <a:defRPr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Stwórz firmowego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vloga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Szybko odpowiadaj na zapytania użytkowników / klientów – dbaj o nich.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Korzystaj z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Olark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!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pSp>
        <p:nvGrpSpPr>
          <p:cNvPr id="2" name="Grupa 7"/>
          <p:cNvGrpSpPr/>
          <p:nvPr/>
        </p:nvGrpSpPr>
        <p:grpSpPr>
          <a:xfrm>
            <a:off x="5000628" y="2000240"/>
            <a:ext cx="3143272" cy="2925154"/>
            <a:chOff x="1500166" y="357166"/>
            <a:chExt cx="3340112" cy="3108336"/>
          </a:xfrm>
        </p:grpSpPr>
        <p:pic>
          <p:nvPicPr>
            <p:cNvPr id="9" name="Picture 2" descr="C:\Documents and Settings\sdk\Desktop\MBT Social Media Icons -Circular Style\128\TWITTER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00166" y="1928802"/>
              <a:ext cx="1625600" cy="1536700"/>
            </a:xfrm>
            <a:prstGeom prst="rect">
              <a:avLst/>
            </a:prstGeom>
            <a:noFill/>
          </p:spPr>
        </p:pic>
        <p:pic>
          <p:nvPicPr>
            <p:cNvPr id="11" name="Picture 3" descr="C:\Documents and Settings\sdk\Desktop\MBT Social Media Icons -Circular Style\128\RS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14678" y="1928802"/>
              <a:ext cx="1625600" cy="1536700"/>
            </a:xfrm>
            <a:prstGeom prst="rect">
              <a:avLst/>
            </a:prstGeom>
            <a:noFill/>
          </p:spPr>
        </p:pic>
        <p:pic>
          <p:nvPicPr>
            <p:cNvPr id="12" name="Picture 4" descr="C:\Documents and Settings\sdk\Desktop\MBT Social Media Icons -Circular Style\128\FACEBOOK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3458" y="357166"/>
              <a:ext cx="1625600" cy="1536700"/>
            </a:xfrm>
            <a:prstGeom prst="rect">
              <a:avLst/>
            </a:prstGeom>
            <a:noFill/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44738"/>
            <a:ext cx="9024850" cy="67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1399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00166" y="3071810"/>
            <a:ext cx="597549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-150" dirty="0" smtClean="0"/>
              <a:t>Dystans do siebie (i swojego produktu).</a:t>
            </a:r>
          </a:p>
        </p:txBody>
      </p:sp>
    </p:spTree>
    <p:extLst>
      <p:ext uri="{BB962C8B-B14F-4D97-AF65-F5344CB8AC3E}">
        <p14:creationId xmlns:p14="http://schemas.microsoft.com/office/powerpoint/2010/main" val="14022897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-243408"/>
            <a:ext cx="9411122" cy="203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7094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00166" y="3071810"/>
            <a:ext cx="597549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-150" dirty="0" smtClean="0"/>
              <a:t>Ludzka twarz.</a:t>
            </a:r>
          </a:p>
        </p:txBody>
      </p:sp>
    </p:spTree>
    <p:extLst>
      <p:ext uri="{BB962C8B-B14F-4D97-AF65-F5344CB8AC3E}">
        <p14:creationId xmlns:p14="http://schemas.microsoft.com/office/powerpoint/2010/main" val="20724588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5"/>
          <p:cNvSpPr>
            <a:spLocks noChangeArrowheads="1"/>
          </p:cNvSpPr>
          <p:nvPr/>
        </p:nvSpPr>
        <p:spPr bwMode="auto">
          <a:xfrm>
            <a:off x="571501" y="1412776"/>
            <a:ext cx="4786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spc="-6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Komunikacja zewnętrzna.</a:t>
            </a:r>
            <a:endParaRPr lang="pl-PL" sz="2400" b="1" spc="-6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71502" y="1850843"/>
            <a:ext cx="342899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Mów dużo o tym co się dzieje z firmą / projektem.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Projekt musi mieć „ludzką twarz”.</a:t>
            </a:r>
          </a:p>
          <a:p>
            <a:pPr>
              <a:defRPr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Stwórz firmowego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vloga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Szybko odpowiadaj na zapytania użytkowników / klientów – dbaj o nich.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Korzystaj z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Olark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!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pSp>
        <p:nvGrpSpPr>
          <p:cNvPr id="2" name="Grupa 7"/>
          <p:cNvGrpSpPr/>
          <p:nvPr/>
        </p:nvGrpSpPr>
        <p:grpSpPr>
          <a:xfrm>
            <a:off x="5000628" y="2000240"/>
            <a:ext cx="3143272" cy="2925154"/>
            <a:chOff x="1500166" y="357166"/>
            <a:chExt cx="3340112" cy="3108336"/>
          </a:xfrm>
        </p:grpSpPr>
        <p:pic>
          <p:nvPicPr>
            <p:cNvPr id="9" name="Picture 2" descr="C:\Documents and Settings\sdk\Desktop\MBT Social Media Icons -Circular Style\128\TWITTER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00166" y="1928802"/>
              <a:ext cx="1625600" cy="1536700"/>
            </a:xfrm>
            <a:prstGeom prst="rect">
              <a:avLst/>
            </a:prstGeom>
            <a:noFill/>
          </p:spPr>
        </p:pic>
        <p:pic>
          <p:nvPicPr>
            <p:cNvPr id="11" name="Picture 3" descr="C:\Documents and Settings\sdk\Desktop\MBT Social Media Icons -Circular Style\128\RS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14678" y="1928802"/>
              <a:ext cx="1625600" cy="1536700"/>
            </a:xfrm>
            <a:prstGeom prst="rect">
              <a:avLst/>
            </a:prstGeom>
            <a:noFill/>
          </p:spPr>
        </p:pic>
        <p:pic>
          <p:nvPicPr>
            <p:cNvPr id="12" name="Picture 4" descr="C:\Documents and Settings\sdk\Desktop\MBT Social Media Icons -Circular Style\128\FACEBOOK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3458" y="357166"/>
              <a:ext cx="1625600" cy="1536700"/>
            </a:xfrm>
            <a:prstGeom prst="rect">
              <a:avLst/>
            </a:prstGeom>
            <a:noFill/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727"/>
          <a:stretch/>
        </p:blipFill>
        <p:spPr bwMode="auto">
          <a:xfrm>
            <a:off x="-46275" y="0"/>
            <a:ext cx="990655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1466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-99392"/>
            <a:ext cx="9252520" cy="70059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420" y="536"/>
            <a:ext cx="7121135" cy="690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1139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5"/>
          <p:cNvSpPr>
            <a:spLocks noChangeArrowheads="1"/>
          </p:cNvSpPr>
          <p:nvPr/>
        </p:nvSpPr>
        <p:spPr bwMode="auto">
          <a:xfrm>
            <a:off x="571501" y="1124744"/>
            <a:ext cx="3571871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spc="-6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Dobry początek.</a:t>
            </a:r>
            <a:endParaRPr lang="pl-PL" sz="2400" b="1" spc="-6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71501" y="1562811"/>
            <a:ext cx="443254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Pierwsi płatni klienci jeszcze przed startem.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Ponad 200 klientów w rok po starcie. Wśród nich takie marki jak Leroy Merlin, Raiffeisen,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Credit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Agricole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, czy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Air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France.</a:t>
            </a:r>
          </a:p>
          <a:p>
            <a:pPr>
              <a:defRPr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Wśród klientów znajdują się również największe polskie agencje interaktywne jak K2, czy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Lemon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Sky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Agencje PR: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HavasPR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,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Publicon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, Projekt PR, Personal PR.</a:t>
            </a:r>
          </a:p>
          <a:p>
            <a:pPr>
              <a:defRPr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Wycena 4 miliony złotych w 6 mies. po starcie.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2816"/>
            <a:ext cx="3296639" cy="295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28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5"/>
          <p:cNvSpPr>
            <a:spLocks noChangeArrowheads="1"/>
          </p:cNvSpPr>
          <p:nvPr/>
        </p:nvSpPr>
        <p:spPr bwMode="auto">
          <a:xfrm>
            <a:off x="571501" y="1412776"/>
            <a:ext cx="4786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spc="-6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Komunikacja zewnętrzna.</a:t>
            </a:r>
            <a:endParaRPr lang="pl-PL" sz="2400" b="1" spc="-6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71502" y="1850843"/>
            <a:ext cx="342899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Mów dużo o tym co się dzieje z firmą / projektem.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Projekt musi mieć „ludzką twarz”.</a:t>
            </a:r>
          </a:p>
          <a:p>
            <a:pPr>
              <a:defRPr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Stwórz firmowego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vloga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Szybko odpowiadaj na zapytania użytkowników / klientów – dbaj o nich.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Korzystaj z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Olark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!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pSp>
        <p:nvGrpSpPr>
          <p:cNvPr id="2" name="Grupa 7"/>
          <p:cNvGrpSpPr/>
          <p:nvPr/>
        </p:nvGrpSpPr>
        <p:grpSpPr>
          <a:xfrm>
            <a:off x="5000628" y="2000240"/>
            <a:ext cx="3143272" cy="2925154"/>
            <a:chOff x="1500166" y="357166"/>
            <a:chExt cx="3340112" cy="3108336"/>
          </a:xfrm>
        </p:grpSpPr>
        <p:pic>
          <p:nvPicPr>
            <p:cNvPr id="9" name="Picture 2" descr="C:\Documents and Settings\sdk\Desktop\MBT Social Media Icons -Circular Style\128\TWITTER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00166" y="1928802"/>
              <a:ext cx="1625600" cy="1536700"/>
            </a:xfrm>
            <a:prstGeom prst="rect">
              <a:avLst/>
            </a:prstGeom>
            <a:noFill/>
          </p:spPr>
        </p:pic>
        <p:pic>
          <p:nvPicPr>
            <p:cNvPr id="11" name="Picture 3" descr="C:\Documents and Settings\sdk\Desktop\MBT Social Media Icons -Circular Style\128\RS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14678" y="1928802"/>
              <a:ext cx="1625600" cy="1536700"/>
            </a:xfrm>
            <a:prstGeom prst="rect">
              <a:avLst/>
            </a:prstGeom>
            <a:noFill/>
          </p:spPr>
        </p:pic>
        <p:pic>
          <p:nvPicPr>
            <p:cNvPr id="12" name="Picture 4" descr="C:\Documents and Settings\sdk\Desktop\MBT Social Media Icons -Circular Style\128\FACEBOOK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3458" y="357166"/>
              <a:ext cx="1625600" cy="1536700"/>
            </a:xfrm>
            <a:prstGeom prst="rect">
              <a:avLst/>
            </a:prstGeom>
            <a:noFill/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96552" y="536"/>
            <a:ext cx="9721080" cy="690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6467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r="4878"/>
          <a:stretch/>
        </p:blipFill>
        <p:spPr bwMode="auto">
          <a:xfrm>
            <a:off x="-108000" y="-1"/>
            <a:ext cx="9324000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2018506" y="3068960"/>
            <a:ext cx="48577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Real-</a:t>
            </a:r>
            <a:r>
              <a:rPr lang="pl-PL" sz="2000" dirty="0" err="1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time</a:t>
            </a:r>
            <a:r>
              <a:rPr lang="pl-PL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markieng</a:t>
            </a:r>
            <a:r>
              <a:rPr lang="pl-PL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  <a:endParaRPr lang="pl-PL" sz="2000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75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131"/>
            <a:ext cx="9144000" cy="504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75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.ceneo.pl/data/products/11666942/i-varta-bateria-longlife-ext-4122-1-e-block-9v-6lr61-pp3-41221014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8"/>
            <a:ext cx="3004646" cy="418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186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r="4878"/>
          <a:stretch/>
        </p:blipFill>
        <p:spPr bwMode="auto">
          <a:xfrm>
            <a:off x="-108000" y="-1"/>
            <a:ext cx="9324000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2018506" y="3068960"/>
            <a:ext cx="48577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Monitoring pojedynczych </a:t>
            </a:r>
            <a:r>
              <a:rPr lang="pl-PL" sz="2000" dirty="0" err="1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treśći</a:t>
            </a:r>
            <a:r>
              <a:rPr lang="pl-PL" sz="2000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  <a:endParaRPr lang="pl-PL" sz="2000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3436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rojects\BitsyBoys\main_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387424"/>
            <a:ext cx="1076325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Projects\BitsyBoys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94936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462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575" y="0"/>
            <a:ext cx="10586621" cy="6857999"/>
          </a:xfrm>
          <a:prstGeom prst="rect">
            <a:avLst/>
          </a:prstGeom>
        </p:spPr>
      </p:pic>
      <p:pic>
        <p:nvPicPr>
          <p:cNvPr id="4" name="Picture 3" descr="C:\Projects\BitsyBoys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140968"/>
            <a:ext cx="4208121" cy="420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381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97"/>
          <a:stretch/>
        </p:blipFill>
        <p:spPr>
          <a:xfrm>
            <a:off x="-36512" y="0"/>
            <a:ext cx="9216558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98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066" y="-42652"/>
            <a:ext cx="10801666" cy="699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42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065" y="-42652"/>
            <a:ext cx="10801663" cy="699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22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horufadhi.com/wp-content/uploads/2010/10/good-adv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7363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5" b="-33075"/>
          <a:stretch/>
        </p:blipFill>
        <p:spPr>
          <a:xfrm>
            <a:off x="247208" y="82502"/>
            <a:ext cx="8717280" cy="1001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1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029"/>
            <a:ext cx="9144000" cy="473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74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09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25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3" y="2505075"/>
            <a:ext cx="321945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851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980"/>
            <a:ext cx="9144000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90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29" y="1607867"/>
            <a:ext cx="8367142" cy="364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09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6925"/>
            <a:ext cx="9793088" cy="691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71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5"/>
          <p:cNvSpPr>
            <a:spLocks noChangeArrowheads="1"/>
          </p:cNvSpPr>
          <p:nvPr/>
        </p:nvSpPr>
        <p:spPr bwMode="auto">
          <a:xfrm>
            <a:off x="886345" y="3068960"/>
            <a:ext cx="7358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spc="-6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Przyszłość</a:t>
            </a:r>
            <a:r>
              <a:rPr lang="en-US" sz="2400" b="1" spc="-6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  <a:endParaRPr lang="en-US" sz="2400" b="1" spc="-6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3012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8116" y="1700807"/>
            <a:ext cx="9260232" cy="345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9139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00166" y="3071810"/>
            <a:ext cx="597549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-150" dirty="0" smtClean="0"/>
              <a:t>Pomysł...</a:t>
            </a:r>
          </a:p>
        </p:txBody>
      </p:sp>
    </p:spTree>
    <p:extLst>
      <p:ext uri="{BB962C8B-B14F-4D97-AF65-F5344CB8AC3E}">
        <p14:creationId xmlns:p14="http://schemas.microsoft.com/office/powerpoint/2010/main" val="28277516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00166" y="3071810"/>
            <a:ext cx="597549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-150" dirty="0" smtClean="0"/>
              <a:t>Cierpliwość…</a:t>
            </a:r>
          </a:p>
        </p:txBody>
      </p:sp>
    </p:spTree>
    <p:extLst>
      <p:ext uri="{BB962C8B-B14F-4D97-AF65-F5344CB8AC3E}">
        <p14:creationId xmlns:p14="http://schemas.microsoft.com/office/powerpoint/2010/main" val="22040975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5"/>
          <p:cNvSpPr>
            <a:spLocks noChangeArrowheads="1"/>
          </p:cNvSpPr>
          <p:nvPr/>
        </p:nvSpPr>
        <p:spPr bwMode="auto">
          <a:xfrm>
            <a:off x="571501" y="980728"/>
            <a:ext cx="3571871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spc="-6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…często się opłaca.</a:t>
            </a:r>
            <a:endParaRPr lang="pl-PL" sz="2400" b="1" spc="-6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71502" y="1434202"/>
            <a:ext cx="421481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Podejście pt „robię serwis, czekam 3 tygodnie, jak nie załapie to się zniechęcam i biorę za coś innego” – sprawdza się bardzo rzadko.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Fail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often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,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fail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fast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to najgłupsze powiedzenie jakie znam.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Overnight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success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to mit. Brand24 budujemy od września 2010 i dopiero teraz zaczynamy zbierać pierwsze owoce tej pracy. 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Czy warto poczekać ze startem dopracowanego produktu, czy może startować wcześniej z niedopracowanym – w celu pozyskania rozgłosu i „palmy pierwszeństwa”. 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008" y="1916832"/>
            <a:ext cx="3014424" cy="301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512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00166" y="3071810"/>
            <a:ext cx="597549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-150" dirty="0" smtClean="0"/>
              <a:t>Klient.</a:t>
            </a:r>
          </a:p>
        </p:txBody>
      </p:sp>
    </p:spTree>
    <p:extLst>
      <p:ext uri="{BB962C8B-B14F-4D97-AF65-F5344CB8AC3E}">
        <p14:creationId xmlns:p14="http://schemas.microsoft.com/office/powerpoint/2010/main" val="10196165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3515" y="750887"/>
            <a:ext cx="14627515" cy="541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031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00166" y="3071810"/>
            <a:ext cx="597549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-150" dirty="0" smtClean="0"/>
              <a:t>Zespół.</a:t>
            </a:r>
          </a:p>
        </p:txBody>
      </p:sp>
    </p:spTree>
    <p:extLst>
      <p:ext uri="{BB962C8B-B14F-4D97-AF65-F5344CB8AC3E}">
        <p14:creationId xmlns:p14="http://schemas.microsoft.com/office/powerpoint/2010/main" val="28444426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" y="-27384"/>
            <a:ext cx="9143216" cy="685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55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" y="-27384"/>
            <a:ext cx="9143216" cy="685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634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00166" y="3071810"/>
            <a:ext cx="597549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-150" dirty="0" smtClean="0"/>
              <a:t>Nigdy nie jest za </a:t>
            </a:r>
            <a:r>
              <a:rPr lang="pl-PL" sz="2800" spc="-150" dirty="0" err="1" smtClean="0"/>
              <a:t>poźno</a:t>
            </a:r>
            <a:r>
              <a:rPr lang="pl-PL" sz="2800" spc="-150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810799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71502" y="2163628"/>
            <a:ext cx="421481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Mark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Pincus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założył Zynga.com w wieku 41 lat. Była to jego 4ta firma.</a:t>
            </a:r>
          </a:p>
          <a:p>
            <a:pPr>
              <a:defRPr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Przykład z „mojego podwórka”. Mój Tato rozpoczął naukę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html+php+js+css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w wieku 51 lat.</a:t>
            </a:r>
          </a:p>
          <a:p>
            <a:pPr>
              <a:defRPr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W wieku 52 uruchomił (bez czyjejkolwiek pomocy) serwis poświęcony gitarzystom i fanom karaoke (wyszalnia.pl), który odwiedza dziś około 7 tys. osób dziennie.</a:t>
            </a:r>
          </a:p>
          <a:p>
            <a:pPr>
              <a:defRPr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87" y="1916832"/>
            <a:ext cx="2482466" cy="3014424"/>
          </a:xfrm>
          <a:prstGeom prst="rect">
            <a:avLst/>
          </a:prstGeo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571500" y="1703253"/>
            <a:ext cx="3571871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spc="-6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Nigdy nie jest za późno.</a:t>
            </a:r>
            <a:endParaRPr lang="pl-PL" sz="2400" b="1" spc="-6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8549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az 4" descr="fb_revolution.png"/>
          <p:cNvPicPr>
            <a:picLocks noChangeAspect="1"/>
          </p:cNvPicPr>
          <p:nvPr/>
        </p:nvPicPr>
        <p:blipFill>
          <a:blip r:embed="rId2"/>
          <a:srcRect l="3384" r="3384"/>
          <a:stretch>
            <a:fillRect/>
          </a:stretch>
        </p:blipFill>
        <p:spPr bwMode="auto">
          <a:xfrm>
            <a:off x="-236538" y="0"/>
            <a:ext cx="9596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5"/>
          <p:cNvSpPr>
            <a:spLocks noChangeArrowheads="1"/>
          </p:cNvSpPr>
          <p:nvPr/>
        </p:nvSpPr>
        <p:spPr bwMode="auto">
          <a:xfrm>
            <a:off x="571501" y="1556792"/>
            <a:ext cx="3571871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spc="-6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...nie jest wart wiele.</a:t>
            </a:r>
            <a:endParaRPr lang="pl-PL" sz="2400" b="1" spc="-6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71502" y="1994859"/>
            <a:ext cx="3428994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Rozwiązuj własne problemy. Najlepsze zrozumienie klienta zdobędziesz wtedy kiedy sam nim będziesz.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Pomysł nie musi być absolutnie nowatorski. Czasami wystarczy zrobić rozwiązanie lepiej niż konkurencja.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Przykład Brand24.</a:t>
            </a:r>
          </a:p>
          <a:p>
            <a:pPr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Przykład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Zappos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Obraz 8" descr="scout-by-lithium_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00694" y="2071678"/>
            <a:ext cx="2373328" cy="582146"/>
          </a:xfrm>
          <a:prstGeom prst="rect">
            <a:avLst/>
          </a:prstGeom>
        </p:spPr>
      </p:pic>
      <p:pic>
        <p:nvPicPr>
          <p:cNvPr id="11" name="Obraz 10" descr="scout-by-lithium_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57818" y="3768071"/>
            <a:ext cx="2643206" cy="1089689"/>
          </a:xfrm>
          <a:prstGeom prst="rect">
            <a:avLst/>
          </a:prstGeom>
        </p:spPr>
      </p:pic>
      <p:pic>
        <p:nvPicPr>
          <p:cNvPr id="12" name="Obraz 11" descr="scout-by-lithium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2928934"/>
            <a:ext cx="2419162" cy="56355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00166" y="3071810"/>
            <a:ext cx="597549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-150" dirty="0" smtClean="0"/>
              <a:t>Realizacja.</a:t>
            </a:r>
          </a:p>
        </p:txBody>
      </p:sp>
    </p:spTree>
    <p:extLst>
      <p:ext uri="{BB962C8B-B14F-4D97-AF65-F5344CB8AC3E}">
        <p14:creationId xmlns:p14="http://schemas.microsoft.com/office/powerpoint/2010/main" val="27477084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4152</TotalTime>
  <Words>787</Words>
  <Application>Microsoft Office PowerPoint</Application>
  <PresentationFormat>Pokaz na ekranie (4:3)</PresentationFormat>
  <Paragraphs>141</Paragraphs>
  <Slides>79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79</vt:i4>
      </vt:variant>
    </vt:vector>
  </HeadingPairs>
  <TitlesOfParts>
    <vt:vector size="80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Ultimate social media monitoring tool</dc:title>
  <dc:creator>Brand24</dc:creator>
  <cp:lastModifiedBy>Sadek</cp:lastModifiedBy>
  <cp:revision>1056</cp:revision>
  <dcterms:created xsi:type="dcterms:W3CDTF">2010-02-06T18:10:51Z</dcterms:created>
  <dcterms:modified xsi:type="dcterms:W3CDTF">2013-05-15T10:30:18Z</dcterms:modified>
</cp:coreProperties>
</file>